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37"/>
    <a:srgbClr val="FFE33B"/>
    <a:srgbClr val="B0F6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47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76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34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56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2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21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29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9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34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93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7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21BF-5734-4B7E-8420-F6EBD070020B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2DC2-3F53-48C4-B941-D534BA29E4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53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vatore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52536" y="-171400"/>
            <a:ext cx="3382144" cy="1082551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6696744" cy="3960440"/>
          </a:xfrm>
        </p:spPr>
        <p:txBody>
          <a:bodyPr>
            <a:normAutofit/>
          </a:bodyPr>
          <a:lstStyle/>
          <a:p>
            <a:pPr algn="l"/>
            <a:r>
              <a:rPr lang="it-IT" sz="2000" dirty="0" smtClean="0">
                <a:solidFill>
                  <a:schemeClr val="bg1"/>
                </a:solidFill>
                <a:latin typeface="Berlin Sans FB" pitchFamily="34" charset="0"/>
                <a:cs typeface="Arial" pitchFamily="34" charset="0"/>
              </a:rPr>
              <a:t>IL COVID-19, MEGLIO NOTO COME CORONAVIRUS, È UNA MALATTIA INFETTIVA COMPARSA IN CINA POCO PRIMA DELL’INIZIO DEL 2020, DIFFUSASI POI DRASTICAMENTE QUASI IN TUTTO IL MONDO. IL VIRUS ATTACCA </a:t>
            </a:r>
          </a:p>
          <a:p>
            <a:pPr algn="l"/>
            <a:r>
              <a:rPr lang="it-IT" sz="2000" dirty="0" smtClean="0">
                <a:solidFill>
                  <a:schemeClr val="bg1"/>
                </a:solidFill>
                <a:latin typeface="Berlin Sans FB" pitchFamily="34" charset="0"/>
                <a:cs typeface="Arial" pitchFamily="34" charset="0"/>
              </a:rPr>
              <a:t>IL SISTEMA RESPIRATORIO MANIFESTANDOSI CON SINTOMI SIMILI A UN’INFLUENZA O COMUNQUE TOSSE, FEBBRE E, NEI CASI PIÙ GRAVI, </a:t>
            </a:r>
          </a:p>
          <a:p>
            <a:pPr algn="l"/>
            <a:r>
              <a:rPr lang="it-IT" sz="2000" dirty="0" smtClean="0">
                <a:solidFill>
                  <a:schemeClr val="bg1"/>
                </a:solidFill>
                <a:latin typeface="Berlin Sans FB" pitchFamily="34" charset="0"/>
                <a:cs typeface="Arial" pitchFamily="34" charset="0"/>
              </a:rPr>
              <a:t>DIFFICOLTÀ RESPIRATORIE</a:t>
            </a:r>
            <a:endParaRPr lang="it-IT" sz="2000" dirty="0">
              <a:solidFill>
                <a:schemeClr val="bg1"/>
              </a:solidFill>
              <a:latin typeface="Berlin Sans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8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alvatore\Desktop\wi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40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con angoli arrotondati sullo stesso lato 8"/>
          <p:cNvSpPr/>
          <p:nvPr/>
        </p:nvSpPr>
        <p:spPr>
          <a:xfrm rot="5400000">
            <a:off x="1632693" y="-313966"/>
            <a:ext cx="6470244" cy="7504397"/>
          </a:xfrm>
          <a:custGeom>
            <a:avLst/>
            <a:gdLst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056138 w 6336704"/>
              <a:gd name="connsiteY8" fmla="*/ 0 h 7488832"/>
              <a:gd name="connsiteX0" fmla="*/ 1056138 w 6336704"/>
              <a:gd name="connsiteY0" fmla="*/ 25608 h 7514440"/>
              <a:gd name="connsiteX1" fmla="*/ 5280566 w 6336704"/>
              <a:gd name="connsiteY1" fmla="*/ 25608 h 7514440"/>
              <a:gd name="connsiteX2" fmla="*/ 6336704 w 6336704"/>
              <a:gd name="connsiteY2" fmla="*/ 1081746 h 7514440"/>
              <a:gd name="connsiteX3" fmla="*/ 6336704 w 6336704"/>
              <a:gd name="connsiteY3" fmla="*/ 7514440 h 7514440"/>
              <a:gd name="connsiteX4" fmla="*/ 6336704 w 6336704"/>
              <a:gd name="connsiteY4" fmla="*/ 7514440 h 7514440"/>
              <a:gd name="connsiteX5" fmla="*/ 0 w 6336704"/>
              <a:gd name="connsiteY5" fmla="*/ 7514440 h 7514440"/>
              <a:gd name="connsiteX6" fmla="*/ 0 w 6336704"/>
              <a:gd name="connsiteY6" fmla="*/ 7514440 h 7514440"/>
              <a:gd name="connsiteX7" fmla="*/ 0 w 6336704"/>
              <a:gd name="connsiteY7" fmla="*/ 1081746 h 7514440"/>
              <a:gd name="connsiteX8" fmla="*/ 116723 w 6336704"/>
              <a:gd name="connsiteY8" fmla="*/ 81142 h 7514440"/>
              <a:gd name="connsiteX9" fmla="*/ 1056138 w 6336704"/>
              <a:gd name="connsiteY9" fmla="*/ 25608 h 7514440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45752 w 6336704"/>
              <a:gd name="connsiteY8" fmla="*/ 113591 h 7488832"/>
              <a:gd name="connsiteX9" fmla="*/ 1056138 w 6336704"/>
              <a:gd name="connsiteY9" fmla="*/ 0 h 7488832"/>
              <a:gd name="connsiteX0" fmla="*/ 1123732 w 6404298"/>
              <a:gd name="connsiteY0" fmla="*/ 523633 h 8012465"/>
              <a:gd name="connsiteX1" fmla="*/ 5348160 w 6404298"/>
              <a:gd name="connsiteY1" fmla="*/ 523633 h 8012465"/>
              <a:gd name="connsiteX2" fmla="*/ 6404298 w 6404298"/>
              <a:gd name="connsiteY2" fmla="*/ 1579771 h 8012465"/>
              <a:gd name="connsiteX3" fmla="*/ 6404298 w 6404298"/>
              <a:gd name="connsiteY3" fmla="*/ 8012465 h 8012465"/>
              <a:gd name="connsiteX4" fmla="*/ 6404298 w 6404298"/>
              <a:gd name="connsiteY4" fmla="*/ 8012465 h 8012465"/>
              <a:gd name="connsiteX5" fmla="*/ 67594 w 6404298"/>
              <a:gd name="connsiteY5" fmla="*/ 8012465 h 8012465"/>
              <a:gd name="connsiteX6" fmla="*/ 67594 w 6404298"/>
              <a:gd name="connsiteY6" fmla="*/ 8012465 h 8012465"/>
              <a:gd name="connsiteX7" fmla="*/ 67594 w 6404298"/>
              <a:gd name="connsiteY7" fmla="*/ 1579771 h 8012465"/>
              <a:gd name="connsiteX8" fmla="*/ 68203 w 6404298"/>
              <a:gd name="connsiteY8" fmla="*/ 27624 h 8012465"/>
              <a:gd name="connsiteX9" fmla="*/ 1123732 w 6404298"/>
              <a:gd name="connsiteY9" fmla="*/ 523633 h 8012465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89294 w 6336704"/>
              <a:gd name="connsiteY8" fmla="*/ 128106 h 7488832"/>
              <a:gd name="connsiteX9" fmla="*/ 1056138 w 6336704"/>
              <a:gd name="connsiteY9" fmla="*/ 0 h 7488832"/>
              <a:gd name="connsiteX0" fmla="*/ 1101170 w 6381736"/>
              <a:gd name="connsiteY0" fmla="*/ 15565 h 7504397"/>
              <a:gd name="connsiteX1" fmla="*/ 5325598 w 6381736"/>
              <a:gd name="connsiteY1" fmla="*/ 15565 h 7504397"/>
              <a:gd name="connsiteX2" fmla="*/ 6381736 w 6381736"/>
              <a:gd name="connsiteY2" fmla="*/ 1071703 h 7504397"/>
              <a:gd name="connsiteX3" fmla="*/ 6381736 w 6381736"/>
              <a:gd name="connsiteY3" fmla="*/ 7504397 h 7504397"/>
              <a:gd name="connsiteX4" fmla="*/ 6381736 w 6381736"/>
              <a:gd name="connsiteY4" fmla="*/ 7504397 h 7504397"/>
              <a:gd name="connsiteX5" fmla="*/ 45032 w 6381736"/>
              <a:gd name="connsiteY5" fmla="*/ 7504397 h 7504397"/>
              <a:gd name="connsiteX6" fmla="*/ 45032 w 6381736"/>
              <a:gd name="connsiteY6" fmla="*/ 7504397 h 7504397"/>
              <a:gd name="connsiteX7" fmla="*/ 45032 w 6381736"/>
              <a:gd name="connsiteY7" fmla="*/ 1071703 h 7504397"/>
              <a:gd name="connsiteX8" fmla="*/ 74668 w 6381736"/>
              <a:gd name="connsiteY8" fmla="*/ 85614 h 7504397"/>
              <a:gd name="connsiteX9" fmla="*/ 1101170 w 6381736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57537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13994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434641"/>
              <a:gd name="connsiteY0" fmla="*/ 15565 h 7504397"/>
              <a:gd name="connsiteX1" fmla="*/ 5338103 w 6434641"/>
              <a:gd name="connsiteY1" fmla="*/ 15565 h 7504397"/>
              <a:gd name="connsiteX2" fmla="*/ 6357347 w 6434641"/>
              <a:gd name="connsiteY2" fmla="*/ 100127 h 7504397"/>
              <a:gd name="connsiteX3" fmla="*/ 6394241 w 6434641"/>
              <a:gd name="connsiteY3" fmla="*/ 1071703 h 7504397"/>
              <a:gd name="connsiteX4" fmla="*/ 6394241 w 6434641"/>
              <a:gd name="connsiteY4" fmla="*/ 7504397 h 7504397"/>
              <a:gd name="connsiteX5" fmla="*/ 6394241 w 6434641"/>
              <a:gd name="connsiteY5" fmla="*/ 7504397 h 7504397"/>
              <a:gd name="connsiteX6" fmla="*/ 57537 w 6434641"/>
              <a:gd name="connsiteY6" fmla="*/ 7504397 h 7504397"/>
              <a:gd name="connsiteX7" fmla="*/ 13994 w 6434641"/>
              <a:gd name="connsiteY7" fmla="*/ 7504397 h 7504397"/>
              <a:gd name="connsiteX8" fmla="*/ 13996 w 6434641"/>
              <a:gd name="connsiteY8" fmla="*/ 1071703 h 7504397"/>
              <a:gd name="connsiteX9" fmla="*/ 87173 w 6434641"/>
              <a:gd name="connsiteY9" fmla="*/ 85614 h 7504397"/>
              <a:gd name="connsiteX10" fmla="*/ 1113675 w 6434641"/>
              <a:gd name="connsiteY10" fmla="*/ 15565 h 7504397"/>
              <a:gd name="connsiteX0" fmla="*/ 1113675 w 6466813"/>
              <a:gd name="connsiteY0" fmla="*/ 15565 h 7504397"/>
              <a:gd name="connsiteX1" fmla="*/ 5338103 w 6466813"/>
              <a:gd name="connsiteY1" fmla="*/ 15565 h 7504397"/>
              <a:gd name="connsiteX2" fmla="*/ 6357347 w 6466813"/>
              <a:gd name="connsiteY2" fmla="*/ 100127 h 7504397"/>
              <a:gd name="connsiteX3" fmla="*/ 6466813 w 6466813"/>
              <a:gd name="connsiteY3" fmla="*/ 1071703 h 7504397"/>
              <a:gd name="connsiteX4" fmla="*/ 6394241 w 6466813"/>
              <a:gd name="connsiteY4" fmla="*/ 7504397 h 7504397"/>
              <a:gd name="connsiteX5" fmla="*/ 6394241 w 6466813"/>
              <a:gd name="connsiteY5" fmla="*/ 7504397 h 7504397"/>
              <a:gd name="connsiteX6" fmla="*/ 57537 w 6466813"/>
              <a:gd name="connsiteY6" fmla="*/ 7504397 h 7504397"/>
              <a:gd name="connsiteX7" fmla="*/ 13994 w 6466813"/>
              <a:gd name="connsiteY7" fmla="*/ 7504397 h 7504397"/>
              <a:gd name="connsiteX8" fmla="*/ 13996 w 6466813"/>
              <a:gd name="connsiteY8" fmla="*/ 1071703 h 7504397"/>
              <a:gd name="connsiteX9" fmla="*/ 87173 w 6466813"/>
              <a:gd name="connsiteY9" fmla="*/ 85614 h 7504397"/>
              <a:gd name="connsiteX10" fmla="*/ 1113675 w 6466813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394241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466812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0244" h="7504397">
                <a:moveTo>
                  <a:pt x="1113675" y="15565"/>
                </a:moveTo>
                <a:lnTo>
                  <a:pt x="5338103" y="15565"/>
                </a:lnTo>
                <a:cubicBezTo>
                  <a:pt x="6170925" y="68364"/>
                  <a:pt x="6181324" y="-75896"/>
                  <a:pt x="6357347" y="100127"/>
                </a:cubicBezTo>
                <a:cubicBezTo>
                  <a:pt x="6533370" y="276150"/>
                  <a:pt x="6419540" y="-123637"/>
                  <a:pt x="6466813" y="1071703"/>
                </a:cubicBezTo>
                <a:cubicBezTo>
                  <a:pt x="6486165" y="3215934"/>
                  <a:pt x="6418432" y="5360166"/>
                  <a:pt x="6394241" y="7504397"/>
                </a:cubicBezTo>
                <a:lnTo>
                  <a:pt x="6466812" y="7504397"/>
                </a:lnTo>
                <a:lnTo>
                  <a:pt x="57537" y="7504397"/>
                </a:lnTo>
                <a:lnTo>
                  <a:pt x="13994" y="7504397"/>
                </a:lnTo>
                <a:cubicBezTo>
                  <a:pt x="13995" y="5360166"/>
                  <a:pt x="13995" y="3215934"/>
                  <a:pt x="13996" y="1071703"/>
                </a:cubicBezTo>
                <a:cubicBezTo>
                  <a:pt x="64898" y="-123637"/>
                  <a:pt x="-88850" y="261637"/>
                  <a:pt x="87173" y="85614"/>
                </a:cubicBezTo>
                <a:cubicBezTo>
                  <a:pt x="263196" y="-90409"/>
                  <a:pt x="284482" y="68364"/>
                  <a:pt x="1113675" y="155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flipV="1">
            <a:off x="1115616" y="69619"/>
            <a:ext cx="792088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99592" y="6673355"/>
            <a:ext cx="165618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15616" y="6148115"/>
            <a:ext cx="3888432" cy="525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83568" y="6639348"/>
            <a:ext cx="7776864" cy="140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 rot="2150556">
            <a:off x="612877" y="6646623"/>
            <a:ext cx="144016" cy="7001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316416" y="6638349"/>
            <a:ext cx="216024" cy="71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contenuto 19"/>
          <p:cNvSpPr>
            <a:spLocks noGrp="1"/>
          </p:cNvSpPr>
          <p:nvPr>
            <p:ph idx="1"/>
          </p:nvPr>
        </p:nvSpPr>
        <p:spPr>
          <a:xfrm>
            <a:off x="1331640" y="476672"/>
            <a:ext cx="7092788" cy="5934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/>
              <a:t>Molto spesso in varie circostanze siamo fortunati ma non ne siamo consapevoli e finiamo per dare noi stessi, il nostro impegno, il nostro interesse e le nostre attenzioni agli aspetti più irrilevanti della nostra vita dimenticandoci dei valori più importanti di cui sentiamo la mancanza proprio quando veniamo messi di fronte a un muro che ormai ci separa da ciò che non abbiamo mai apprezzato abbastanza. Spero solo che tutto questo finisca al più presto e di ottenere di nuovo la libertà che ho sempre avuto e che ora ho capito basterebbe a rendermi gli aspetti fondamentali per essere felice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                                                   </a:t>
            </a:r>
            <a:r>
              <a:rPr lang="it-IT" sz="2800" b="1" dirty="0" smtClean="0">
                <a:latin typeface="Bradley Hand ITC" pitchFamily="66" charset="0"/>
              </a:rPr>
              <a:t>Felice </a:t>
            </a:r>
            <a:r>
              <a:rPr lang="it-IT" sz="2800" b="1" dirty="0" err="1" smtClean="0">
                <a:latin typeface="Bradley Hand ITC" pitchFamily="66" charset="0"/>
              </a:rPr>
              <a:t>Minichino</a:t>
            </a:r>
            <a:r>
              <a:rPr lang="it-IT" sz="2800" b="1" dirty="0" smtClean="0">
                <a:latin typeface="Bradley Hand ITC" pitchFamily="66" charset="0"/>
              </a:rPr>
              <a:t> IV CS</a:t>
            </a:r>
            <a:endParaRPr lang="it-IT" sz="2800" dirty="0">
              <a:latin typeface="Bradley Hand ITC" pitchFamily="66" charset="0"/>
            </a:endParaRP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521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1795" y="2060848"/>
            <a:ext cx="4104456" cy="3456384"/>
          </a:xfr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  <a:bevelB w="165100" prst="coolSlant"/>
          </a:sp3d>
        </p:spPr>
        <p:txBody>
          <a:bodyPr>
            <a:normAutofit fontScale="90000"/>
            <a:sp3d extrusionH="57150" contourW="25400" prstMaterial="matte">
              <a:bevelT w="25400" h="55880" prst="artDeco"/>
              <a:extrusionClr>
                <a:srgbClr val="FFFF00"/>
              </a:extrusionClr>
              <a:contourClr>
                <a:schemeClr val="tx1"/>
              </a:contourClr>
            </a:sp3d>
          </a:bodyPr>
          <a:lstStyle/>
          <a:p>
            <a:r>
              <a:rPr lang="it-IT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rgbClr val="FFFF00">
                      <a:alpha val="35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stA="45000" endPos="0" dist="50800" dir="5400000" sy="-100000" algn="bl" rotWithShape="0"/>
                </a:effectLst>
                <a:latin typeface="Berlin Sans FB Demi" pitchFamily="34" charset="0"/>
              </a:rPr>
              <a:t>L’OMS </a:t>
            </a:r>
            <a:br>
              <a:rPr lang="it-IT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rgbClr val="FFFF00">
                      <a:alpha val="35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stA="45000" endPos="0" dist="50800" dir="5400000" sy="-100000" algn="bl" rotWithShape="0"/>
                </a:effectLst>
                <a:latin typeface="Berlin Sans FB Demi" pitchFamily="34" charset="0"/>
              </a:rPr>
            </a:br>
            <a:r>
              <a:rPr lang="it-IT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rgbClr val="FFFF00">
                      <a:alpha val="35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stA="45000" endPos="0" dist="50800" dir="5400000" sy="-100000" algn="bl" rotWithShape="0"/>
                </a:effectLst>
                <a:latin typeface="Berlin Sans FB Demi" pitchFamily="34" charset="0"/>
              </a:rPr>
              <a:t>dichiara il coronavirus </a:t>
            </a:r>
            <a:br>
              <a:rPr lang="it-IT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rgbClr val="FFFF00">
                      <a:alpha val="35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stA="45000" endPos="0" dist="50800" dir="5400000" sy="-100000" algn="bl" rotWithShape="0"/>
                </a:effectLst>
                <a:latin typeface="Berlin Sans FB Demi" pitchFamily="34" charset="0"/>
              </a:rPr>
            </a:br>
            <a:r>
              <a:rPr lang="it-IT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rgbClr val="FFFF00">
                      <a:alpha val="35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stA="45000" endPos="0" dist="50800" dir="5400000" sy="-100000" algn="bl" rotWithShape="0"/>
                </a:effectLst>
                <a:latin typeface="Berlin Sans FB Demi" pitchFamily="34" charset="0"/>
              </a:rPr>
              <a:t>PANDEMIA Riempire di senso il tempo del coronavirus</a:t>
            </a:r>
            <a:endParaRPr lang="it-IT" sz="4800" b="1" spc="5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>
                  <a:srgbClr val="FFFF00">
                    <a:alpha val="35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stA="45000" endPos="0" dist="508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814827" y="-68836"/>
            <a:ext cx="5122913" cy="90392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OMS</a:t>
            </a:r>
            <a:endParaRPr lang="it-IT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2915816" y="1412776"/>
            <a:ext cx="3168352" cy="2232248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Organizzazione Mondiale della Sanità</a:t>
            </a:r>
            <a:r>
              <a:rPr lang="it-IT" dirty="0" smtClean="0">
                <a:solidFill>
                  <a:schemeClr val="bg1"/>
                </a:solidFill>
              </a:rPr>
              <a:t>, istituita nel 1948, è l’Agenzia delle Nazioni Unite specializzata per le questioni sanitarie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2232248" cy="3115789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300" b="1" dirty="0" smtClean="0">
                <a:solidFill>
                  <a:schemeClr val="bg1"/>
                </a:solidFill>
              </a:rPr>
              <a:t>Il </a:t>
            </a:r>
            <a:r>
              <a:rPr lang="it-IT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esecutivo </a:t>
            </a:r>
            <a:r>
              <a:rPr lang="it-IT" sz="2300" b="1" dirty="0" smtClean="0">
                <a:solidFill>
                  <a:schemeClr val="bg1"/>
                </a:solidFill>
              </a:rPr>
              <a:t>ha funzioni consultive nei confronti dell’Assemblea Mondiale della Sanità (organo decisionale) , ne attua le decisioni e le politiche</a:t>
            </a:r>
            <a:endParaRPr lang="it-IT" sz="2300" b="1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>
          <a:xfrm>
            <a:off x="6444208" y="910493"/>
            <a:ext cx="2509657" cy="331761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regolamento sanitario internazionale </a:t>
            </a:r>
            <a:r>
              <a:rPr lang="it-IT" dirty="0" smtClean="0">
                <a:solidFill>
                  <a:schemeClr val="bg1"/>
                </a:solidFill>
              </a:rPr>
              <a:t>si </a:t>
            </a:r>
            <a:r>
              <a:rPr lang="it-IT" dirty="0">
                <a:solidFill>
                  <a:schemeClr val="bg1"/>
                </a:solidFill>
              </a:rPr>
              <a:t>prefigge di garantire la massima sicurezza contro la diffusione internazionale delle malattie, con la minima interferenza possibile sul commercio e sui </a:t>
            </a:r>
            <a:r>
              <a:rPr lang="it-IT" dirty="0" smtClean="0">
                <a:solidFill>
                  <a:schemeClr val="bg1"/>
                </a:solidFill>
              </a:rPr>
              <a:t>movimenti internazionali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4"/>
          </p:nvPr>
        </p:nvSpPr>
        <p:spPr>
          <a:xfrm>
            <a:off x="447235" y="4725144"/>
            <a:ext cx="835292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è </a:t>
            </a:r>
            <a:r>
              <a:rPr lang="it-IT" dirty="0">
                <a:solidFill>
                  <a:schemeClr val="bg1"/>
                </a:solidFill>
              </a:rPr>
              <a:t>divisa in 6 regioni (Europa, Americhe, </a:t>
            </a:r>
            <a:r>
              <a:rPr lang="it-IT" dirty="0" smtClean="0">
                <a:solidFill>
                  <a:schemeClr val="bg1"/>
                </a:solidFill>
              </a:rPr>
              <a:t>Africa, Mediterraneo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Orientale</a:t>
            </a:r>
            <a:r>
              <a:rPr lang="it-IT" dirty="0">
                <a:solidFill>
                  <a:schemeClr val="bg1"/>
                </a:solidFill>
              </a:rPr>
              <a:t>, Pacifico Occidentale e Sud-Est Asiatico) al fine di tener conto delle diverse realtà ed esigenze degli Stati Membri in base </a:t>
            </a:r>
            <a:r>
              <a:rPr lang="it-IT" dirty="0" smtClean="0">
                <a:solidFill>
                  <a:schemeClr val="bg1"/>
                </a:solidFill>
              </a:rPr>
              <a:t>               alle individuali </a:t>
            </a:r>
            <a:r>
              <a:rPr lang="it-IT" dirty="0">
                <a:solidFill>
                  <a:schemeClr val="bg1"/>
                </a:solidFill>
              </a:rPr>
              <a:t>caratteristiche </a:t>
            </a:r>
            <a:r>
              <a:rPr lang="it-IT" dirty="0" smtClean="0">
                <a:solidFill>
                  <a:schemeClr val="bg1"/>
                </a:solidFill>
              </a:rPr>
              <a:t>socio-sanitarie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8" name="Freccia in giù 27"/>
          <p:cNvSpPr/>
          <p:nvPr/>
        </p:nvSpPr>
        <p:spPr>
          <a:xfrm>
            <a:off x="4376284" y="793528"/>
            <a:ext cx="247415" cy="46661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Freccia in giù 31"/>
          <p:cNvSpPr/>
          <p:nvPr/>
        </p:nvSpPr>
        <p:spPr>
          <a:xfrm rot="3213197">
            <a:off x="2931229" y="301433"/>
            <a:ext cx="250593" cy="10763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179512" y="793528"/>
            <a:ext cx="2232248" cy="31395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2915816" y="1484784"/>
            <a:ext cx="3168352" cy="23042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2760">
            <a:off x="5244911" y="461798"/>
            <a:ext cx="9382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84" y="3933056"/>
            <a:ext cx="3048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316216" y="4653136"/>
            <a:ext cx="8424936" cy="18722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6372200" y="793528"/>
            <a:ext cx="2520280" cy="349956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put manuale 7"/>
          <p:cNvSpPr/>
          <p:nvPr/>
        </p:nvSpPr>
        <p:spPr>
          <a:xfrm rot="16200000">
            <a:off x="4971052" y="-887734"/>
            <a:ext cx="3299381" cy="50760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2817 w 22817"/>
              <a:gd name="connsiteY0" fmla="*/ 2591 h 10000"/>
              <a:gd name="connsiteX1" fmla="*/ 10000 w 22817"/>
              <a:gd name="connsiteY1" fmla="*/ 0 h 10000"/>
              <a:gd name="connsiteX2" fmla="*/ 10000 w 22817"/>
              <a:gd name="connsiteY2" fmla="*/ 10000 h 10000"/>
              <a:gd name="connsiteX3" fmla="*/ 0 w 22817"/>
              <a:gd name="connsiteY3" fmla="*/ 10000 h 10000"/>
              <a:gd name="connsiteX4" fmla="*/ 22817 w 22817"/>
              <a:gd name="connsiteY4" fmla="*/ 2591 h 10000"/>
              <a:gd name="connsiteX0" fmla="*/ 26123 w 26123"/>
              <a:gd name="connsiteY0" fmla="*/ 3273 h 10000"/>
              <a:gd name="connsiteX1" fmla="*/ 10000 w 26123"/>
              <a:gd name="connsiteY1" fmla="*/ 0 h 10000"/>
              <a:gd name="connsiteX2" fmla="*/ 10000 w 26123"/>
              <a:gd name="connsiteY2" fmla="*/ 10000 h 10000"/>
              <a:gd name="connsiteX3" fmla="*/ 0 w 26123"/>
              <a:gd name="connsiteY3" fmla="*/ 10000 h 10000"/>
              <a:gd name="connsiteX4" fmla="*/ 26123 w 26123"/>
              <a:gd name="connsiteY4" fmla="*/ 3273 h 10000"/>
              <a:gd name="connsiteX0" fmla="*/ 16123 w 16123"/>
              <a:gd name="connsiteY0" fmla="*/ 3273 h 10000"/>
              <a:gd name="connsiteX1" fmla="*/ 0 w 16123"/>
              <a:gd name="connsiteY1" fmla="*/ 0 h 10000"/>
              <a:gd name="connsiteX2" fmla="*/ 0 w 16123"/>
              <a:gd name="connsiteY2" fmla="*/ 10000 h 10000"/>
              <a:gd name="connsiteX3" fmla="*/ 16042 w 16123"/>
              <a:gd name="connsiteY3" fmla="*/ 10000 h 10000"/>
              <a:gd name="connsiteX4" fmla="*/ 16123 w 16123"/>
              <a:gd name="connsiteY4" fmla="*/ 3273 h 10000"/>
              <a:gd name="connsiteX0" fmla="*/ 16123 w 16188"/>
              <a:gd name="connsiteY0" fmla="*/ 3273 h 10025"/>
              <a:gd name="connsiteX1" fmla="*/ 0 w 16188"/>
              <a:gd name="connsiteY1" fmla="*/ 0 h 10025"/>
              <a:gd name="connsiteX2" fmla="*/ 0 w 16188"/>
              <a:gd name="connsiteY2" fmla="*/ 10000 h 10025"/>
              <a:gd name="connsiteX3" fmla="*/ 16184 w 16188"/>
              <a:gd name="connsiteY3" fmla="*/ 10025 h 10025"/>
              <a:gd name="connsiteX4" fmla="*/ 16123 w 16188"/>
              <a:gd name="connsiteY4" fmla="*/ 3273 h 10025"/>
              <a:gd name="connsiteX0" fmla="*/ 16123 w 16188"/>
              <a:gd name="connsiteY0" fmla="*/ 3140 h 10025"/>
              <a:gd name="connsiteX1" fmla="*/ 0 w 16188"/>
              <a:gd name="connsiteY1" fmla="*/ 0 h 10025"/>
              <a:gd name="connsiteX2" fmla="*/ 0 w 16188"/>
              <a:gd name="connsiteY2" fmla="*/ 10000 h 10025"/>
              <a:gd name="connsiteX3" fmla="*/ 16184 w 16188"/>
              <a:gd name="connsiteY3" fmla="*/ 10025 h 10025"/>
              <a:gd name="connsiteX4" fmla="*/ 16123 w 16188"/>
              <a:gd name="connsiteY4" fmla="*/ 3140 h 10025"/>
              <a:gd name="connsiteX0" fmla="*/ 16052 w 16186"/>
              <a:gd name="connsiteY0" fmla="*/ 2820 h 10025"/>
              <a:gd name="connsiteX1" fmla="*/ 0 w 16186"/>
              <a:gd name="connsiteY1" fmla="*/ 0 h 10025"/>
              <a:gd name="connsiteX2" fmla="*/ 0 w 16186"/>
              <a:gd name="connsiteY2" fmla="*/ 10000 h 10025"/>
              <a:gd name="connsiteX3" fmla="*/ 16184 w 16186"/>
              <a:gd name="connsiteY3" fmla="*/ 10025 h 10025"/>
              <a:gd name="connsiteX4" fmla="*/ 16052 w 16186"/>
              <a:gd name="connsiteY4" fmla="*/ 2820 h 10025"/>
              <a:gd name="connsiteX0" fmla="*/ 16052 w 16186"/>
              <a:gd name="connsiteY0" fmla="*/ 2473 h 9678"/>
              <a:gd name="connsiteX1" fmla="*/ 142 w 16186"/>
              <a:gd name="connsiteY1" fmla="*/ 0 h 9678"/>
              <a:gd name="connsiteX2" fmla="*/ 0 w 16186"/>
              <a:gd name="connsiteY2" fmla="*/ 9653 h 9678"/>
              <a:gd name="connsiteX3" fmla="*/ 16184 w 16186"/>
              <a:gd name="connsiteY3" fmla="*/ 9678 h 9678"/>
              <a:gd name="connsiteX4" fmla="*/ 16052 w 16186"/>
              <a:gd name="connsiteY4" fmla="*/ 2473 h 9678"/>
              <a:gd name="connsiteX0" fmla="*/ 10049 w 10049"/>
              <a:gd name="connsiteY0" fmla="*/ 2555 h 10000"/>
              <a:gd name="connsiteX1" fmla="*/ 88 w 10049"/>
              <a:gd name="connsiteY1" fmla="*/ 0 h 10000"/>
              <a:gd name="connsiteX2" fmla="*/ 0 w 10049"/>
              <a:gd name="connsiteY2" fmla="*/ 9974 h 10000"/>
              <a:gd name="connsiteX3" fmla="*/ 9999 w 10049"/>
              <a:gd name="connsiteY3" fmla="*/ 10000 h 10000"/>
              <a:gd name="connsiteX4" fmla="*/ 10049 w 10049"/>
              <a:gd name="connsiteY4" fmla="*/ 2555 h 10000"/>
              <a:gd name="connsiteX0" fmla="*/ 10005 w 10005"/>
              <a:gd name="connsiteY0" fmla="*/ 2555 h 10000"/>
              <a:gd name="connsiteX1" fmla="*/ 88 w 10005"/>
              <a:gd name="connsiteY1" fmla="*/ 0 h 10000"/>
              <a:gd name="connsiteX2" fmla="*/ 0 w 10005"/>
              <a:gd name="connsiteY2" fmla="*/ 9974 h 10000"/>
              <a:gd name="connsiteX3" fmla="*/ 9999 w 10005"/>
              <a:gd name="connsiteY3" fmla="*/ 10000 h 10000"/>
              <a:gd name="connsiteX4" fmla="*/ 10005 w 10005"/>
              <a:gd name="connsiteY4" fmla="*/ 2555 h 10000"/>
              <a:gd name="connsiteX0" fmla="*/ 10054 w 10054"/>
              <a:gd name="connsiteY0" fmla="*/ 2526 h 9971"/>
              <a:gd name="connsiteX1" fmla="*/ 5 w 10054"/>
              <a:gd name="connsiteY1" fmla="*/ 0 h 9971"/>
              <a:gd name="connsiteX2" fmla="*/ 49 w 10054"/>
              <a:gd name="connsiteY2" fmla="*/ 9945 h 9971"/>
              <a:gd name="connsiteX3" fmla="*/ 10048 w 10054"/>
              <a:gd name="connsiteY3" fmla="*/ 9971 h 9971"/>
              <a:gd name="connsiteX4" fmla="*/ 10054 w 10054"/>
              <a:gd name="connsiteY4" fmla="*/ 2526 h 9971"/>
              <a:gd name="connsiteX0" fmla="*/ 9951 w 9951"/>
              <a:gd name="connsiteY0" fmla="*/ 2533 h 10000"/>
              <a:gd name="connsiteX1" fmla="*/ 87 w 9951"/>
              <a:gd name="connsiteY1" fmla="*/ 0 h 10000"/>
              <a:gd name="connsiteX2" fmla="*/ 0 w 9951"/>
              <a:gd name="connsiteY2" fmla="*/ 9974 h 10000"/>
              <a:gd name="connsiteX3" fmla="*/ 9945 w 9951"/>
              <a:gd name="connsiteY3" fmla="*/ 10000 h 10000"/>
              <a:gd name="connsiteX4" fmla="*/ 9951 w 9951"/>
              <a:gd name="connsiteY4" fmla="*/ 2533 h 10000"/>
              <a:gd name="connsiteX0" fmla="*/ 10000 w 10000"/>
              <a:gd name="connsiteY0" fmla="*/ 2533 h 10000"/>
              <a:gd name="connsiteX1" fmla="*/ 43 w 10000"/>
              <a:gd name="connsiteY1" fmla="*/ 0 h 10000"/>
              <a:gd name="connsiteX2" fmla="*/ 0 w 10000"/>
              <a:gd name="connsiteY2" fmla="*/ 9974 h 10000"/>
              <a:gd name="connsiteX3" fmla="*/ 9994 w 10000"/>
              <a:gd name="connsiteY3" fmla="*/ 10000 h 10000"/>
              <a:gd name="connsiteX4" fmla="*/ 10000 w 10000"/>
              <a:gd name="connsiteY4" fmla="*/ 25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2533"/>
                </a:moveTo>
                <a:lnTo>
                  <a:pt x="43" y="0"/>
                </a:lnTo>
                <a:cubicBezTo>
                  <a:pt x="14" y="3335"/>
                  <a:pt x="29" y="6639"/>
                  <a:pt x="0" y="9974"/>
                </a:cubicBezTo>
                <a:lnTo>
                  <a:pt x="9994" y="10000"/>
                </a:lnTo>
                <a:cubicBezTo>
                  <a:pt x="10010" y="7676"/>
                  <a:pt x="9984" y="4857"/>
                  <a:pt x="10000" y="253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47575"/>
            <a:ext cx="4913820" cy="3347655"/>
          </a:xfrm>
        </p:spPr>
        <p:txBody>
          <a:bodyPr>
            <a:normAutofit/>
          </a:bodyPr>
          <a:lstStyle/>
          <a:p>
            <a:pPr algn="l"/>
            <a:r>
              <a:rPr lang="it-IT" sz="2100" dirty="0" smtClean="0"/>
              <a:t>“UN NUOVO VIRUS CHE SI DIFFONDE IN TUTTO IL MONDO E CONTRO IL QUALE LA MAGGIORANZA DEGLI UOMINI NON HA DIFESE IMMUNITARIE”. QUESTA È LA DEFINIZIONE DI </a:t>
            </a:r>
            <a:r>
              <a:rPr lang="it-IT" sz="2100" b="1" dirty="0" smtClean="0">
                <a:solidFill>
                  <a:srgbClr val="FF0000"/>
                </a:solidFill>
              </a:rPr>
              <a:t>PANDEMIA</a:t>
            </a:r>
            <a:r>
              <a:rPr lang="it-IT" sz="2100" dirty="0" smtClean="0"/>
              <a:t> SECONDO L’ORGANIZZAZIONE MONDIALE</a:t>
            </a:r>
            <a:r>
              <a:rPr lang="it-IT" sz="2100" dirty="0"/>
              <a:t> </a:t>
            </a:r>
            <a:r>
              <a:rPr lang="it-IT" sz="2100" dirty="0" smtClean="0"/>
              <a:t>DELLA SALUTE. NON PIÙ UN'EPIDEMIA CONFINATA AD ALCUNI TERRITORI,</a:t>
            </a:r>
            <a:br>
              <a:rPr lang="it-IT" sz="2100" dirty="0" smtClean="0"/>
            </a:br>
            <a:r>
              <a:rPr lang="it-IT" sz="2100" dirty="0" smtClean="0"/>
              <a:t>MA DIFFUSA IN TUTTO IL PIANETA</a:t>
            </a:r>
            <a:endParaRPr lang="it-IT" sz="21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932040" y="2276872"/>
            <a:ext cx="3960440" cy="4176464"/>
          </a:xfrm>
        </p:spPr>
        <p:txBody>
          <a:bodyPr>
            <a:normAutofit/>
          </a:bodyPr>
          <a:lstStyle/>
          <a:p>
            <a:pPr algn="just"/>
            <a:r>
              <a:rPr lang="it-IT" sz="2100" b="0" dirty="0" smtClean="0">
                <a:latin typeface="+mj-lt"/>
              </a:rPr>
              <a:t>A CONVINCERE L’OMS È STATA LA CURVA CRESCENTE GLOBALE. ESSO  INOLTRE HA LA FACOLTÀ DI EMANARE DIRETTIVE E INVIARE SQUADRE DI SOCCORSO E PRODOTTI SANITARI, COME AD ESEMPIO LE MASCHERINE, NELLE NAZIONI PIÙ COLPITE, COME HA GIÀ FATTO IN CINA, ITALIA E IRAN. </a:t>
            </a:r>
            <a:endParaRPr lang="it-IT" sz="2100" b="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0082"/>
            <a:ext cx="4734237" cy="35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6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7504" y="7450"/>
            <a:ext cx="3319441" cy="2800106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ATTUALMENTE IN ITALIA SI CONTANO 128.948 CONTAGIATI: 15.887 DECEDUTI E 21.815 GUARITI. LA REGIONE CHE VIVE LA SITUAZIONE PIÚ GRAVE SEMBRA RIMANERE LA LOMBARDIA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alvatore\Desktop\wi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40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con angoli arrotondati sullo stesso lato 8"/>
          <p:cNvSpPr/>
          <p:nvPr/>
        </p:nvSpPr>
        <p:spPr>
          <a:xfrm rot="5400000">
            <a:off x="1632693" y="-313966"/>
            <a:ext cx="6470244" cy="7504397"/>
          </a:xfrm>
          <a:custGeom>
            <a:avLst/>
            <a:gdLst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056138 w 6336704"/>
              <a:gd name="connsiteY8" fmla="*/ 0 h 7488832"/>
              <a:gd name="connsiteX0" fmla="*/ 1056138 w 6336704"/>
              <a:gd name="connsiteY0" fmla="*/ 25608 h 7514440"/>
              <a:gd name="connsiteX1" fmla="*/ 5280566 w 6336704"/>
              <a:gd name="connsiteY1" fmla="*/ 25608 h 7514440"/>
              <a:gd name="connsiteX2" fmla="*/ 6336704 w 6336704"/>
              <a:gd name="connsiteY2" fmla="*/ 1081746 h 7514440"/>
              <a:gd name="connsiteX3" fmla="*/ 6336704 w 6336704"/>
              <a:gd name="connsiteY3" fmla="*/ 7514440 h 7514440"/>
              <a:gd name="connsiteX4" fmla="*/ 6336704 w 6336704"/>
              <a:gd name="connsiteY4" fmla="*/ 7514440 h 7514440"/>
              <a:gd name="connsiteX5" fmla="*/ 0 w 6336704"/>
              <a:gd name="connsiteY5" fmla="*/ 7514440 h 7514440"/>
              <a:gd name="connsiteX6" fmla="*/ 0 w 6336704"/>
              <a:gd name="connsiteY6" fmla="*/ 7514440 h 7514440"/>
              <a:gd name="connsiteX7" fmla="*/ 0 w 6336704"/>
              <a:gd name="connsiteY7" fmla="*/ 1081746 h 7514440"/>
              <a:gd name="connsiteX8" fmla="*/ 116723 w 6336704"/>
              <a:gd name="connsiteY8" fmla="*/ 81142 h 7514440"/>
              <a:gd name="connsiteX9" fmla="*/ 1056138 w 6336704"/>
              <a:gd name="connsiteY9" fmla="*/ 25608 h 7514440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45752 w 6336704"/>
              <a:gd name="connsiteY8" fmla="*/ 113591 h 7488832"/>
              <a:gd name="connsiteX9" fmla="*/ 1056138 w 6336704"/>
              <a:gd name="connsiteY9" fmla="*/ 0 h 7488832"/>
              <a:gd name="connsiteX0" fmla="*/ 1123732 w 6404298"/>
              <a:gd name="connsiteY0" fmla="*/ 523633 h 8012465"/>
              <a:gd name="connsiteX1" fmla="*/ 5348160 w 6404298"/>
              <a:gd name="connsiteY1" fmla="*/ 523633 h 8012465"/>
              <a:gd name="connsiteX2" fmla="*/ 6404298 w 6404298"/>
              <a:gd name="connsiteY2" fmla="*/ 1579771 h 8012465"/>
              <a:gd name="connsiteX3" fmla="*/ 6404298 w 6404298"/>
              <a:gd name="connsiteY3" fmla="*/ 8012465 h 8012465"/>
              <a:gd name="connsiteX4" fmla="*/ 6404298 w 6404298"/>
              <a:gd name="connsiteY4" fmla="*/ 8012465 h 8012465"/>
              <a:gd name="connsiteX5" fmla="*/ 67594 w 6404298"/>
              <a:gd name="connsiteY5" fmla="*/ 8012465 h 8012465"/>
              <a:gd name="connsiteX6" fmla="*/ 67594 w 6404298"/>
              <a:gd name="connsiteY6" fmla="*/ 8012465 h 8012465"/>
              <a:gd name="connsiteX7" fmla="*/ 67594 w 6404298"/>
              <a:gd name="connsiteY7" fmla="*/ 1579771 h 8012465"/>
              <a:gd name="connsiteX8" fmla="*/ 68203 w 6404298"/>
              <a:gd name="connsiteY8" fmla="*/ 27624 h 8012465"/>
              <a:gd name="connsiteX9" fmla="*/ 1123732 w 6404298"/>
              <a:gd name="connsiteY9" fmla="*/ 523633 h 8012465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89294 w 6336704"/>
              <a:gd name="connsiteY8" fmla="*/ 128106 h 7488832"/>
              <a:gd name="connsiteX9" fmla="*/ 1056138 w 6336704"/>
              <a:gd name="connsiteY9" fmla="*/ 0 h 7488832"/>
              <a:gd name="connsiteX0" fmla="*/ 1101170 w 6381736"/>
              <a:gd name="connsiteY0" fmla="*/ 15565 h 7504397"/>
              <a:gd name="connsiteX1" fmla="*/ 5325598 w 6381736"/>
              <a:gd name="connsiteY1" fmla="*/ 15565 h 7504397"/>
              <a:gd name="connsiteX2" fmla="*/ 6381736 w 6381736"/>
              <a:gd name="connsiteY2" fmla="*/ 1071703 h 7504397"/>
              <a:gd name="connsiteX3" fmla="*/ 6381736 w 6381736"/>
              <a:gd name="connsiteY3" fmla="*/ 7504397 h 7504397"/>
              <a:gd name="connsiteX4" fmla="*/ 6381736 w 6381736"/>
              <a:gd name="connsiteY4" fmla="*/ 7504397 h 7504397"/>
              <a:gd name="connsiteX5" fmla="*/ 45032 w 6381736"/>
              <a:gd name="connsiteY5" fmla="*/ 7504397 h 7504397"/>
              <a:gd name="connsiteX6" fmla="*/ 45032 w 6381736"/>
              <a:gd name="connsiteY6" fmla="*/ 7504397 h 7504397"/>
              <a:gd name="connsiteX7" fmla="*/ 45032 w 6381736"/>
              <a:gd name="connsiteY7" fmla="*/ 1071703 h 7504397"/>
              <a:gd name="connsiteX8" fmla="*/ 74668 w 6381736"/>
              <a:gd name="connsiteY8" fmla="*/ 85614 h 7504397"/>
              <a:gd name="connsiteX9" fmla="*/ 1101170 w 6381736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57537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13994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434641"/>
              <a:gd name="connsiteY0" fmla="*/ 15565 h 7504397"/>
              <a:gd name="connsiteX1" fmla="*/ 5338103 w 6434641"/>
              <a:gd name="connsiteY1" fmla="*/ 15565 h 7504397"/>
              <a:gd name="connsiteX2" fmla="*/ 6357347 w 6434641"/>
              <a:gd name="connsiteY2" fmla="*/ 100127 h 7504397"/>
              <a:gd name="connsiteX3" fmla="*/ 6394241 w 6434641"/>
              <a:gd name="connsiteY3" fmla="*/ 1071703 h 7504397"/>
              <a:gd name="connsiteX4" fmla="*/ 6394241 w 6434641"/>
              <a:gd name="connsiteY4" fmla="*/ 7504397 h 7504397"/>
              <a:gd name="connsiteX5" fmla="*/ 6394241 w 6434641"/>
              <a:gd name="connsiteY5" fmla="*/ 7504397 h 7504397"/>
              <a:gd name="connsiteX6" fmla="*/ 57537 w 6434641"/>
              <a:gd name="connsiteY6" fmla="*/ 7504397 h 7504397"/>
              <a:gd name="connsiteX7" fmla="*/ 13994 w 6434641"/>
              <a:gd name="connsiteY7" fmla="*/ 7504397 h 7504397"/>
              <a:gd name="connsiteX8" fmla="*/ 13996 w 6434641"/>
              <a:gd name="connsiteY8" fmla="*/ 1071703 h 7504397"/>
              <a:gd name="connsiteX9" fmla="*/ 87173 w 6434641"/>
              <a:gd name="connsiteY9" fmla="*/ 85614 h 7504397"/>
              <a:gd name="connsiteX10" fmla="*/ 1113675 w 6434641"/>
              <a:gd name="connsiteY10" fmla="*/ 15565 h 7504397"/>
              <a:gd name="connsiteX0" fmla="*/ 1113675 w 6466813"/>
              <a:gd name="connsiteY0" fmla="*/ 15565 h 7504397"/>
              <a:gd name="connsiteX1" fmla="*/ 5338103 w 6466813"/>
              <a:gd name="connsiteY1" fmla="*/ 15565 h 7504397"/>
              <a:gd name="connsiteX2" fmla="*/ 6357347 w 6466813"/>
              <a:gd name="connsiteY2" fmla="*/ 100127 h 7504397"/>
              <a:gd name="connsiteX3" fmla="*/ 6466813 w 6466813"/>
              <a:gd name="connsiteY3" fmla="*/ 1071703 h 7504397"/>
              <a:gd name="connsiteX4" fmla="*/ 6394241 w 6466813"/>
              <a:gd name="connsiteY4" fmla="*/ 7504397 h 7504397"/>
              <a:gd name="connsiteX5" fmla="*/ 6394241 w 6466813"/>
              <a:gd name="connsiteY5" fmla="*/ 7504397 h 7504397"/>
              <a:gd name="connsiteX6" fmla="*/ 57537 w 6466813"/>
              <a:gd name="connsiteY6" fmla="*/ 7504397 h 7504397"/>
              <a:gd name="connsiteX7" fmla="*/ 13994 w 6466813"/>
              <a:gd name="connsiteY7" fmla="*/ 7504397 h 7504397"/>
              <a:gd name="connsiteX8" fmla="*/ 13996 w 6466813"/>
              <a:gd name="connsiteY8" fmla="*/ 1071703 h 7504397"/>
              <a:gd name="connsiteX9" fmla="*/ 87173 w 6466813"/>
              <a:gd name="connsiteY9" fmla="*/ 85614 h 7504397"/>
              <a:gd name="connsiteX10" fmla="*/ 1113675 w 6466813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394241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466812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0244" h="7504397">
                <a:moveTo>
                  <a:pt x="1113675" y="15565"/>
                </a:moveTo>
                <a:lnTo>
                  <a:pt x="5338103" y="15565"/>
                </a:lnTo>
                <a:cubicBezTo>
                  <a:pt x="6170925" y="68364"/>
                  <a:pt x="6181324" y="-75896"/>
                  <a:pt x="6357347" y="100127"/>
                </a:cubicBezTo>
                <a:cubicBezTo>
                  <a:pt x="6533370" y="276150"/>
                  <a:pt x="6419540" y="-123637"/>
                  <a:pt x="6466813" y="1071703"/>
                </a:cubicBezTo>
                <a:cubicBezTo>
                  <a:pt x="6486165" y="3215934"/>
                  <a:pt x="6418432" y="5360166"/>
                  <a:pt x="6394241" y="7504397"/>
                </a:cubicBezTo>
                <a:lnTo>
                  <a:pt x="6466812" y="7504397"/>
                </a:lnTo>
                <a:lnTo>
                  <a:pt x="57537" y="7504397"/>
                </a:lnTo>
                <a:lnTo>
                  <a:pt x="13994" y="7504397"/>
                </a:lnTo>
                <a:cubicBezTo>
                  <a:pt x="13995" y="5360166"/>
                  <a:pt x="13995" y="3215934"/>
                  <a:pt x="13996" y="1071703"/>
                </a:cubicBezTo>
                <a:cubicBezTo>
                  <a:pt x="64898" y="-123637"/>
                  <a:pt x="-88850" y="261637"/>
                  <a:pt x="87173" y="85614"/>
                </a:cubicBezTo>
                <a:cubicBezTo>
                  <a:pt x="263196" y="-90409"/>
                  <a:pt x="284482" y="68364"/>
                  <a:pt x="1113675" y="155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flipV="1">
            <a:off x="1115616" y="69619"/>
            <a:ext cx="792088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99592" y="6673355"/>
            <a:ext cx="165618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15616" y="6148115"/>
            <a:ext cx="3888432" cy="525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83568" y="6639348"/>
            <a:ext cx="7776864" cy="140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 rot="2150556">
            <a:off x="612877" y="6646623"/>
            <a:ext cx="144016" cy="7001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316416" y="6638349"/>
            <a:ext cx="216024" cy="71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21"/>
          <p:cNvSpPr>
            <a:spLocks noGrp="1"/>
          </p:cNvSpPr>
          <p:nvPr>
            <p:ph type="title"/>
          </p:nvPr>
        </p:nvSpPr>
        <p:spPr>
          <a:xfrm>
            <a:off x="1332858" y="932987"/>
            <a:ext cx="7069914" cy="5846382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Il nuovo anno è iniziato in maniera piuttosto tragica. Il covid-19 si </a:t>
            </a:r>
            <a:r>
              <a:rPr lang="it-IT" sz="2000" dirty="0" smtClean="0"/>
              <a:t>è scaraventato </a:t>
            </a:r>
            <a:r>
              <a:rPr lang="it-IT" sz="2000" dirty="0"/>
              <a:t>su di noi improvvisamente seminando panico e facendoci dire addio a tutti i nostri piani, persino alla nostra preziosa, un tempo forse banale, quotidianità. Da un giorno all'altro siamo passati dalla piena libertà alla più dura delle restrizioni da rispettare: dobbiamo rimanere in casa per un periodo di tempo molto prolungato il cui termine è tuttora incerto. Ci è stato vietato di uscire se non per fare la spesa e portare il proprio cane a fare i bisogni, o comunque faccende strettamente necessarie, altrimenti si viene multati o arrestati dalle guardie che perlustrano la città per controllare l'effettivo rispetto dei decreti emanati, ma se non altro ne va innanzitutto del nostro star bene. Inoltre è stata adottata la chiusura obbligatoria delle scuole e di tutte le attività ad eccezione di quelle di primaria importanza, causando enormi danni anche all'economia e portando alla disperazione molte famiglie che hanno perso il lavoro e si sono </a:t>
            </a:r>
            <a:r>
              <a:rPr lang="it-IT" sz="2000" dirty="0" smtClean="0"/>
              <a:t>ritrovate senza </a:t>
            </a:r>
            <a:r>
              <a:rPr lang="it-IT" sz="2000" dirty="0"/>
              <a:t>neppure qualcosa da mangiare. </a:t>
            </a:r>
            <a:r>
              <a:rPr lang="it-IT" sz="2000" dirty="0">
                <a:effectLst>
                  <a:glow>
                    <a:srgbClr val="FFFF00">
                      <a:alpha val="35000"/>
                    </a:srgbClr>
                  </a:glow>
                  <a:reflection stA="45000" endPos="0" dist="50800" dir="5400000" sy="-100000" algn="bl" rotWithShape="0"/>
                </a:effectLst>
              </a:rPr>
              <a:t/>
            </a:r>
            <a:br>
              <a:rPr lang="it-IT" sz="2000" dirty="0">
                <a:effectLst>
                  <a:glow>
                    <a:srgbClr val="FFFF00">
                      <a:alpha val="35000"/>
                    </a:srgbClr>
                  </a:glow>
                  <a:reflection stA="45000" endPos="0" dist="50800" dir="5400000" sy="-100000" algn="bl" rotWithShape="0"/>
                </a:effectLst>
              </a:rPr>
            </a:br>
            <a:endParaRPr lang="it-IT" sz="2000" dirty="0"/>
          </a:p>
        </p:txBody>
      </p:sp>
      <p:sp>
        <p:nvSpPr>
          <p:cNvPr id="20" name="Segnaposto contenuto 19"/>
          <p:cNvSpPr>
            <a:spLocks noGrp="1"/>
          </p:cNvSpPr>
          <p:nvPr>
            <p:ph idx="1"/>
          </p:nvPr>
        </p:nvSpPr>
        <p:spPr>
          <a:xfrm>
            <a:off x="1259632" y="404665"/>
            <a:ext cx="8229600" cy="64807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9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>
                    <a:srgbClr val="FFFF00"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0" dist="50800" dir="5400000" sy="-100000" algn="bl" rotWithShape="0"/>
                </a:effectLst>
                <a:latin typeface="Berlin Sans FB Demi" pitchFamily="34" charset="0"/>
              </a:rPr>
              <a:t>Riempire di senso il tempo del coronavirus</a:t>
            </a:r>
          </a:p>
        </p:txBody>
      </p:sp>
    </p:spTree>
    <p:extLst>
      <p:ext uri="{BB962C8B-B14F-4D97-AF65-F5344CB8AC3E}">
        <p14:creationId xmlns:p14="http://schemas.microsoft.com/office/powerpoint/2010/main" val="32557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alvatore\Desktop\wi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40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con angoli arrotondati sullo stesso lato 8"/>
          <p:cNvSpPr/>
          <p:nvPr/>
        </p:nvSpPr>
        <p:spPr>
          <a:xfrm rot="5400000">
            <a:off x="1632693" y="-313966"/>
            <a:ext cx="6470244" cy="7504397"/>
          </a:xfrm>
          <a:custGeom>
            <a:avLst/>
            <a:gdLst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056138 w 6336704"/>
              <a:gd name="connsiteY8" fmla="*/ 0 h 7488832"/>
              <a:gd name="connsiteX0" fmla="*/ 1056138 w 6336704"/>
              <a:gd name="connsiteY0" fmla="*/ 25608 h 7514440"/>
              <a:gd name="connsiteX1" fmla="*/ 5280566 w 6336704"/>
              <a:gd name="connsiteY1" fmla="*/ 25608 h 7514440"/>
              <a:gd name="connsiteX2" fmla="*/ 6336704 w 6336704"/>
              <a:gd name="connsiteY2" fmla="*/ 1081746 h 7514440"/>
              <a:gd name="connsiteX3" fmla="*/ 6336704 w 6336704"/>
              <a:gd name="connsiteY3" fmla="*/ 7514440 h 7514440"/>
              <a:gd name="connsiteX4" fmla="*/ 6336704 w 6336704"/>
              <a:gd name="connsiteY4" fmla="*/ 7514440 h 7514440"/>
              <a:gd name="connsiteX5" fmla="*/ 0 w 6336704"/>
              <a:gd name="connsiteY5" fmla="*/ 7514440 h 7514440"/>
              <a:gd name="connsiteX6" fmla="*/ 0 w 6336704"/>
              <a:gd name="connsiteY6" fmla="*/ 7514440 h 7514440"/>
              <a:gd name="connsiteX7" fmla="*/ 0 w 6336704"/>
              <a:gd name="connsiteY7" fmla="*/ 1081746 h 7514440"/>
              <a:gd name="connsiteX8" fmla="*/ 116723 w 6336704"/>
              <a:gd name="connsiteY8" fmla="*/ 81142 h 7514440"/>
              <a:gd name="connsiteX9" fmla="*/ 1056138 w 6336704"/>
              <a:gd name="connsiteY9" fmla="*/ 25608 h 7514440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45752 w 6336704"/>
              <a:gd name="connsiteY8" fmla="*/ 113591 h 7488832"/>
              <a:gd name="connsiteX9" fmla="*/ 1056138 w 6336704"/>
              <a:gd name="connsiteY9" fmla="*/ 0 h 7488832"/>
              <a:gd name="connsiteX0" fmla="*/ 1123732 w 6404298"/>
              <a:gd name="connsiteY0" fmla="*/ 523633 h 8012465"/>
              <a:gd name="connsiteX1" fmla="*/ 5348160 w 6404298"/>
              <a:gd name="connsiteY1" fmla="*/ 523633 h 8012465"/>
              <a:gd name="connsiteX2" fmla="*/ 6404298 w 6404298"/>
              <a:gd name="connsiteY2" fmla="*/ 1579771 h 8012465"/>
              <a:gd name="connsiteX3" fmla="*/ 6404298 w 6404298"/>
              <a:gd name="connsiteY3" fmla="*/ 8012465 h 8012465"/>
              <a:gd name="connsiteX4" fmla="*/ 6404298 w 6404298"/>
              <a:gd name="connsiteY4" fmla="*/ 8012465 h 8012465"/>
              <a:gd name="connsiteX5" fmla="*/ 67594 w 6404298"/>
              <a:gd name="connsiteY5" fmla="*/ 8012465 h 8012465"/>
              <a:gd name="connsiteX6" fmla="*/ 67594 w 6404298"/>
              <a:gd name="connsiteY6" fmla="*/ 8012465 h 8012465"/>
              <a:gd name="connsiteX7" fmla="*/ 67594 w 6404298"/>
              <a:gd name="connsiteY7" fmla="*/ 1579771 h 8012465"/>
              <a:gd name="connsiteX8" fmla="*/ 68203 w 6404298"/>
              <a:gd name="connsiteY8" fmla="*/ 27624 h 8012465"/>
              <a:gd name="connsiteX9" fmla="*/ 1123732 w 6404298"/>
              <a:gd name="connsiteY9" fmla="*/ 523633 h 8012465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89294 w 6336704"/>
              <a:gd name="connsiteY8" fmla="*/ 128106 h 7488832"/>
              <a:gd name="connsiteX9" fmla="*/ 1056138 w 6336704"/>
              <a:gd name="connsiteY9" fmla="*/ 0 h 7488832"/>
              <a:gd name="connsiteX0" fmla="*/ 1101170 w 6381736"/>
              <a:gd name="connsiteY0" fmla="*/ 15565 h 7504397"/>
              <a:gd name="connsiteX1" fmla="*/ 5325598 w 6381736"/>
              <a:gd name="connsiteY1" fmla="*/ 15565 h 7504397"/>
              <a:gd name="connsiteX2" fmla="*/ 6381736 w 6381736"/>
              <a:gd name="connsiteY2" fmla="*/ 1071703 h 7504397"/>
              <a:gd name="connsiteX3" fmla="*/ 6381736 w 6381736"/>
              <a:gd name="connsiteY3" fmla="*/ 7504397 h 7504397"/>
              <a:gd name="connsiteX4" fmla="*/ 6381736 w 6381736"/>
              <a:gd name="connsiteY4" fmla="*/ 7504397 h 7504397"/>
              <a:gd name="connsiteX5" fmla="*/ 45032 w 6381736"/>
              <a:gd name="connsiteY5" fmla="*/ 7504397 h 7504397"/>
              <a:gd name="connsiteX6" fmla="*/ 45032 w 6381736"/>
              <a:gd name="connsiteY6" fmla="*/ 7504397 h 7504397"/>
              <a:gd name="connsiteX7" fmla="*/ 45032 w 6381736"/>
              <a:gd name="connsiteY7" fmla="*/ 1071703 h 7504397"/>
              <a:gd name="connsiteX8" fmla="*/ 74668 w 6381736"/>
              <a:gd name="connsiteY8" fmla="*/ 85614 h 7504397"/>
              <a:gd name="connsiteX9" fmla="*/ 1101170 w 6381736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57537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13994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434641"/>
              <a:gd name="connsiteY0" fmla="*/ 15565 h 7504397"/>
              <a:gd name="connsiteX1" fmla="*/ 5338103 w 6434641"/>
              <a:gd name="connsiteY1" fmla="*/ 15565 h 7504397"/>
              <a:gd name="connsiteX2" fmla="*/ 6357347 w 6434641"/>
              <a:gd name="connsiteY2" fmla="*/ 100127 h 7504397"/>
              <a:gd name="connsiteX3" fmla="*/ 6394241 w 6434641"/>
              <a:gd name="connsiteY3" fmla="*/ 1071703 h 7504397"/>
              <a:gd name="connsiteX4" fmla="*/ 6394241 w 6434641"/>
              <a:gd name="connsiteY4" fmla="*/ 7504397 h 7504397"/>
              <a:gd name="connsiteX5" fmla="*/ 6394241 w 6434641"/>
              <a:gd name="connsiteY5" fmla="*/ 7504397 h 7504397"/>
              <a:gd name="connsiteX6" fmla="*/ 57537 w 6434641"/>
              <a:gd name="connsiteY6" fmla="*/ 7504397 h 7504397"/>
              <a:gd name="connsiteX7" fmla="*/ 13994 w 6434641"/>
              <a:gd name="connsiteY7" fmla="*/ 7504397 h 7504397"/>
              <a:gd name="connsiteX8" fmla="*/ 13996 w 6434641"/>
              <a:gd name="connsiteY8" fmla="*/ 1071703 h 7504397"/>
              <a:gd name="connsiteX9" fmla="*/ 87173 w 6434641"/>
              <a:gd name="connsiteY9" fmla="*/ 85614 h 7504397"/>
              <a:gd name="connsiteX10" fmla="*/ 1113675 w 6434641"/>
              <a:gd name="connsiteY10" fmla="*/ 15565 h 7504397"/>
              <a:gd name="connsiteX0" fmla="*/ 1113675 w 6466813"/>
              <a:gd name="connsiteY0" fmla="*/ 15565 h 7504397"/>
              <a:gd name="connsiteX1" fmla="*/ 5338103 w 6466813"/>
              <a:gd name="connsiteY1" fmla="*/ 15565 h 7504397"/>
              <a:gd name="connsiteX2" fmla="*/ 6357347 w 6466813"/>
              <a:gd name="connsiteY2" fmla="*/ 100127 h 7504397"/>
              <a:gd name="connsiteX3" fmla="*/ 6466813 w 6466813"/>
              <a:gd name="connsiteY3" fmla="*/ 1071703 h 7504397"/>
              <a:gd name="connsiteX4" fmla="*/ 6394241 w 6466813"/>
              <a:gd name="connsiteY4" fmla="*/ 7504397 h 7504397"/>
              <a:gd name="connsiteX5" fmla="*/ 6394241 w 6466813"/>
              <a:gd name="connsiteY5" fmla="*/ 7504397 h 7504397"/>
              <a:gd name="connsiteX6" fmla="*/ 57537 w 6466813"/>
              <a:gd name="connsiteY6" fmla="*/ 7504397 h 7504397"/>
              <a:gd name="connsiteX7" fmla="*/ 13994 w 6466813"/>
              <a:gd name="connsiteY7" fmla="*/ 7504397 h 7504397"/>
              <a:gd name="connsiteX8" fmla="*/ 13996 w 6466813"/>
              <a:gd name="connsiteY8" fmla="*/ 1071703 h 7504397"/>
              <a:gd name="connsiteX9" fmla="*/ 87173 w 6466813"/>
              <a:gd name="connsiteY9" fmla="*/ 85614 h 7504397"/>
              <a:gd name="connsiteX10" fmla="*/ 1113675 w 6466813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394241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466812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0244" h="7504397">
                <a:moveTo>
                  <a:pt x="1113675" y="15565"/>
                </a:moveTo>
                <a:lnTo>
                  <a:pt x="5338103" y="15565"/>
                </a:lnTo>
                <a:cubicBezTo>
                  <a:pt x="6170925" y="68364"/>
                  <a:pt x="6181324" y="-75896"/>
                  <a:pt x="6357347" y="100127"/>
                </a:cubicBezTo>
                <a:cubicBezTo>
                  <a:pt x="6533370" y="276150"/>
                  <a:pt x="6419540" y="-123637"/>
                  <a:pt x="6466813" y="1071703"/>
                </a:cubicBezTo>
                <a:cubicBezTo>
                  <a:pt x="6486165" y="3215934"/>
                  <a:pt x="6418432" y="5360166"/>
                  <a:pt x="6394241" y="7504397"/>
                </a:cubicBezTo>
                <a:lnTo>
                  <a:pt x="6466812" y="7504397"/>
                </a:lnTo>
                <a:lnTo>
                  <a:pt x="57537" y="7504397"/>
                </a:lnTo>
                <a:lnTo>
                  <a:pt x="13994" y="7504397"/>
                </a:lnTo>
                <a:cubicBezTo>
                  <a:pt x="13995" y="5360166"/>
                  <a:pt x="13995" y="3215934"/>
                  <a:pt x="13996" y="1071703"/>
                </a:cubicBezTo>
                <a:cubicBezTo>
                  <a:pt x="64898" y="-123637"/>
                  <a:pt x="-88850" y="261637"/>
                  <a:pt x="87173" y="85614"/>
                </a:cubicBezTo>
                <a:cubicBezTo>
                  <a:pt x="263196" y="-90409"/>
                  <a:pt x="284482" y="68364"/>
                  <a:pt x="1113675" y="155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flipV="1">
            <a:off x="1115616" y="69619"/>
            <a:ext cx="792088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99592" y="6673355"/>
            <a:ext cx="165618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15616" y="6148115"/>
            <a:ext cx="3888432" cy="525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83568" y="6639348"/>
            <a:ext cx="7776864" cy="140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 rot="2150556">
            <a:off x="612877" y="6646623"/>
            <a:ext cx="144016" cy="7001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316416" y="6638349"/>
            <a:ext cx="216024" cy="71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contenuto 19"/>
          <p:cNvSpPr>
            <a:spLocks noGrp="1"/>
          </p:cNvSpPr>
          <p:nvPr>
            <p:ph idx="1"/>
          </p:nvPr>
        </p:nvSpPr>
        <p:spPr>
          <a:xfrm>
            <a:off x="1331640" y="476672"/>
            <a:ext cx="6884547" cy="5934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900" dirty="0">
                <a:latin typeface="+mj-lt"/>
              </a:rPr>
              <a:t>Ma cosa c'è dietro tutto questo? Come possiamo interpretare l'arrivo di questo virus che ci ha colpito nel momento più inaspettato della nostra inconsapevole e vulnerabile vita? Tutti noi ci siamo interrogati su molti aspetti di questa che sembra essere quasi una sorta di punizione e ormai anche in TV non si fa che parlare di questo. Tra le tante notizie e quant'altro andato in onda in questo periodo, mi sono imbattuto in un'intervista al cardinale Ravasi che ha espresso importanti idee sul senso di ciò che sta accadendo, e in una poesia di Mariangela Gualtieri intitolata "NOVE MARZO 2020". Volendo analizzare le riflessioni forniteci da questi servizi lanciati sul web possiamo farci un'idea di come prendere o insomma considerare la tragedia in cui ci ritroviamo: il timore che proviamo è come una forma di rispetto nei confronti della mutevole realtà che ci circonda, ma noi dobbiamo avere paura della paura ossia di vivere nella tensione e nella preoccupazione. Molti di noi ci siamo anche chiesti che ruolo abbia Dio in tutto ciò, è ancora un punto interrogativo la compatibilità tra egli e il male, in ogni caso Dio non ci libera ma ci aiuta in ogni malattia, e con il periodo che stiamo attraversando probabilmente vuole renderci consapevoli della fragilità umana e dell'esistenza di valori mai considerati.</a:t>
            </a:r>
          </a:p>
        </p:txBody>
      </p:sp>
    </p:spTree>
    <p:extLst>
      <p:ext uri="{BB962C8B-B14F-4D97-AF65-F5344CB8AC3E}">
        <p14:creationId xmlns:p14="http://schemas.microsoft.com/office/powerpoint/2010/main" val="25344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alvatore\Desktop\wi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40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con angoli arrotondati sullo stesso lato 8"/>
          <p:cNvSpPr/>
          <p:nvPr/>
        </p:nvSpPr>
        <p:spPr>
          <a:xfrm rot="5400000">
            <a:off x="1632693" y="-313966"/>
            <a:ext cx="6470244" cy="7504397"/>
          </a:xfrm>
          <a:custGeom>
            <a:avLst/>
            <a:gdLst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056138 w 6336704"/>
              <a:gd name="connsiteY8" fmla="*/ 0 h 7488832"/>
              <a:gd name="connsiteX0" fmla="*/ 1056138 w 6336704"/>
              <a:gd name="connsiteY0" fmla="*/ 25608 h 7514440"/>
              <a:gd name="connsiteX1" fmla="*/ 5280566 w 6336704"/>
              <a:gd name="connsiteY1" fmla="*/ 25608 h 7514440"/>
              <a:gd name="connsiteX2" fmla="*/ 6336704 w 6336704"/>
              <a:gd name="connsiteY2" fmla="*/ 1081746 h 7514440"/>
              <a:gd name="connsiteX3" fmla="*/ 6336704 w 6336704"/>
              <a:gd name="connsiteY3" fmla="*/ 7514440 h 7514440"/>
              <a:gd name="connsiteX4" fmla="*/ 6336704 w 6336704"/>
              <a:gd name="connsiteY4" fmla="*/ 7514440 h 7514440"/>
              <a:gd name="connsiteX5" fmla="*/ 0 w 6336704"/>
              <a:gd name="connsiteY5" fmla="*/ 7514440 h 7514440"/>
              <a:gd name="connsiteX6" fmla="*/ 0 w 6336704"/>
              <a:gd name="connsiteY6" fmla="*/ 7514440 h 7514440"/>
              <a:gd name="connsiteX7" fmla="*/ 0 w 6336704"/>
              <a:gd name="connsiteY7" fmla="*/ 1081746 h 7514440"/>
              <a:gd name="connsiteX8" fmla="*/ 116723 w 6336704"/>
              <a:gd name="connsiteY8" fmla="*/ 81142 h 7514440"/>
              <a:gd name="connsiteX9" fmla="*/ 1056138 w 6336704"/>
              <a:gd name="connsiteY9" fmla="*/ 25608 h 7514440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45752 w 6336704"/>
              <a:gd name="connsiteY8" fmla="*/ 113591 h 7488832"/>
              <a:gd name="connsiteX9" fmla="*/ 1056138 w 6336704"/>
              <a:gd name="connsiteY9" fmla="*/ 0 h 7488832"/>
              <a:gd name="connsiteX0" fmla="*/ 1123732 w 6404298"/>
              <a:gd name="connsiteY0" fmla="*/ 523633 h 8012465"/>
              <a:gd name="connsiteX1" fmla="*/ 5348160 w 6404298"/>
              <a:gd name="connsiteY1" fmla="*/ 523633 h 8012465"/>
              <a:gd name="connsiteX2" fmla="*/ 6404298 w 6404298"/>
              <a:gd name="connsiteY2" fmla="*/ 1579771 h 8012465"/>
              <a:gd name="connsiteX3" fmla="*/ 6404298 w 6404298"/>
              <a:gd name="connsiteY3" fmla="*/ 8012465 h 8012465"/>
              <a:gd name="connsiteX4" fmla="*/ 6404298 w 6404298"/>
              <a:gd name="connsiteY4" fmla="*/ 8012465 h 8012465"/>
              <a:gd name="connsiteX5" fmla="*/ 67594 w 6404298"/>
              <a:gd name="connsiteY5" fmla="*/ 8012465 h 8012465"/>
              <a:gd name="connsiteX6" fmla="*/ 67594 w 6404298"/>
              <a:gd name="connsiteY6" fmla="*/ 8012465 h 8012465"/>
              <a:gd name="connsiteX7" fmla="*/ 67594 w 6404298"/>
              <a:gd name="connsiteY7" fmla="*/ 1579771 h 8012465"/>
              <a:gd name="connsiteX8" fmla="*/ 68203 w 6404298"/>
              <a:gd name="connsiteY8" fmla="*/ 27624 h 8012465"/>
              <a:gd name="connsiteX9" fmla="*/ 1123732 w 6404298"/>
              <a:gd name="connsiteY9" fmla="*/ 523633 h 8012465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89294 w 6336704"/>
              <a:gd name="connsiteY8" fmla="*/ 128106 h 7488832"/>
              <a:gd name="connsiteX9" fmla="*/ 1056138 w 6336704"/>
              <a:gd name="connsiteY9" fmla="*/ 0 h 7488832"/>
              <a:gd name="connsiteX0" fmla="*/ 1101170 w 6381736"/>
              <a:gd name="connsiteY0" fmla="*/ 15565 h 7504397"/>
              <a:gd name="connsiteX1" fmla="*/ 5325598 w 6381736"/>
              <a:gd name="connsiteY1" fmla="*/ 15565 h 7504397"/>
              <a:gd name="connsiteX2" fmla="*/ 6381736 w 6381736"/>
              <a:gd name="connsiteY2" fmla="*/ 1071703 h 7504397"/>
              <a:gd name="connsiteX3" fmla="*/ 6381736 w 6381736"/>
              <a:gd name="connsiteY3" fmla="*/ 7504397 h 7504397"/>
              <a:gd name="connsiteX4" fmla="*/ 6381736 w 6381736"/>
              <a:gd name="connsiteY4" fmla="*/ 7504397 h 7504397"/>
              <a:gd name="connsiteX5" fmla="*/ 45032 w 6381736"/>
              <a:gd name="connsiteY5" fmla="*/ 7504397 h 7504397"/>
              <a:gd name="connsiteX6" fmla="*/ 45032 w 6381736"/>
              <a:gd name="connsiteY6" fmla="*/ 7504397 h 7504397"/>
              <a:gd name="connsiteX7" fmla="*/ 45032 w 6381736"/>
              <a:gd name="connsiteY7" fmla="*/ 1071703 h 7504397"/>
              <a:gd name="connsiteX8" fmla="*/ 74668 w 6381736"/>
              <a:gd name="connsiteY8" fmla="*/ 85614 h 7504397"/>
              <a:gd name="connsiteX9" fmla="*/ 1101170 w 6381736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57537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13994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434641"/>
              <a:gd name="connsiteY0" fmla="*/ 15565 h 7504397"/>
              <a:gd name="connsiteX1" fmla="*/ 5338103 w 6434641"/>
              <a:gd name="connsiteY1" fmla="*/ 15565 h 7504397"/>
              <a:gd name="connsiteX2" fmla="*/ 6357347 w 6434641"/>
              <a:gd name="connsiteY2" fmla="*/ 100127 h 7504397"/>
              <a:gd name="connsiteX3" fmla="*/ 6394241 w 6434641"/>
              <a:gd name="connsiteY3" fmla="*/ 1071703 h 7504397"/>
              <a:gd name="connsiteX4" fmla="*/ 6394241 w 6434641"/>
              <a:gd name="connsiteY4" fmla="*/ 7504397 h 7504397"/>
              <a:gd name="connsiteX5" fmla="*/ 6394241 w 6434641"/>
              <a:gd name="connsiteY5" fmla="*/ 7504397 h 7504397"/>
              <a:gd name="connsiteX6" fmla="*/ 57537 w 6434641"/>
              <a:gd name="connsiteY6" fmla="*/ 7504397 h 7504397"/>
              <a:gd name="connsiteX7" fmla="*/ 13994 w 6434641"/>
              <a:gd name="connsiteY7" fmla="*/ 7504397 h 7504397"/>
              <a:gd name="connsiteX8" fmla="*/ 13996 w 6434641"/>
              <a:gd name="connsiteY8" fmla="*/ 1071703 h 7504397"/>
              <a:gd name="connsiteX9" fmla="*/ 87173 w 6434641"/>
              <a:gd name="connsiteY9" fmla="*/ 85614 h 7504397"/>
              <a:gd name="connsiteX10" fmla="*/ 1113675 w 6434641"/>
              <a:gd name="connsiteY10" fmla="*/ 15565 h 7504397"/>
              <a:gd name="connsiteX0" fmla="*/ 1113675 w 6466813"/>
              <a:gd name="connsiteY0" fmla="*/ 15565 h 7504397"/>
              <a:gd name="connsiteX1" fmla="*/ 5338103 w 6466813"/>
              <a:gd name="connsiteY1" fmla="*/ 15565 h 7504397"/>
              <a:gd name="connsiteX2" fmla="*/ 6357347 w 6466813"/>
              <a:gd name="connsiteY2" fmla="*/ 100127 h 7504397"/>
              <a:gd name="connsiteX3" fmla="*/ 6466813 w 6466813"/>
              <a:gd name="connsiteY3" fmla="*/ 1071703 h 7504397"/>
              <a:gd name="connsiteX4" fmla="*/ 6394241 w 6466813"/>
              <a:gd name="connsiteY4" fmla="*/ 7504397 h 7504397"/>
              <a:gd name="connsiteX5" fmla="*/ 6394241 w 6466813"/>
              <a:gd name="connsiteY5" fmla="*/ 7504397 h 7504397"/>
              <a:gd name="connsiteX6" fmla="*/ 57537 w 6466813"/>
              <a:gd name="connsiteY6" fmla="*/ 7504397 h 7504397"/>
              <a:gd name="connsiteX7" fmla="*/ 13994 w 6466813"/>
              <a:gd name="connsiteY7" fmla="*/ 7504397 h 7504397"/>
              <a:gd name="connsiteX8" fmla="*/ 13996 w 6466813"/>
              <a:gd name="connsiteY8" fmla="*/ 1071703 h 7504397"/>
              <a:gd name="connsiteX9" fmla="*/ 87173 w 6466813"/>
              <a:gd name="connsiteY9" fmla="*/ 85614 h 7504397"/>
              <a:gd name="connsiteX10" fmla="*/ 1113675 w 6466813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394241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466812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0244" h="7504397">
                <a:moveTo>
                  <a:pt x="1113675" y="15565"/>
                </a:moveTo>
                <a:lnTo>
                  <a:pt x="5338103" y="15565"/>
                </a:lnTo>
                <a:cubicBezTo>
                  <a:pt x="6170925" y="68364"/>
                  <a:pt x="6181324" y="-75896"/>
                  <a:pt x="6357347" y="100127"/>
                </a:cubicBezTo>
                <a:cubicBezTo>
                  <a:pt x="6533370" y="276150"/>
                  <a:pt x="6419540" y="-123637"/>
                  <a:pt x="6466813" y="1071703"/>
                </a:cubicBezTo>
                <a:cubicBezTo>
                  <a:pt x="6486165" y="3215934"/>
                  <a:pt x="6418432" y="5360166"/>
                  <a:pt x="6394241" y="7504397"/>
                </a:cubicBezTo>
                <a:lnTo>
                  <a:pt x="6466812" y="7504397"/>
                </a:lnTo>
                <a:lnTo>
                  <a:pt x="57537" y="7504397"/>
                </a:lnTo>
                <a:lnTo>
                  <a:pt x="13994" y="7504397"/>
                </a:lnTo>
                <a:cubicBezTo>
                  <a:pt x="13995" y="5360166"/>
                  <a:pt x="13995" y="3215934"/>
                  <a:pt x="13996" y="1071703"/>
                </a:cubicBezTo>
                <a:cubicBezTo>
                  <a:pt x="64898" y="-123637"/>
                  <a:pt x="-88850" y="261637"/>
                  <a:pt x="87173" y="85614"/>
                </a:cubicBezTo>
                <a:cubicBezTo>
                  <a:pt x="263196" y="-90409"/>
                  <a:pt x="284482" y="68364"/>
                  <a:pt x="1113675" y="155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flipV="1">
            <a:off x="1115616" y="69619"/>
            <a:ext cx="792088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99592" y="6673355"/>
            <a:ext cx="165618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15616" y="6148115"/>
            <a:ext cx="3888432" cy="525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83568" y="6639348"/>
            <a:ext cx="7776864" cy="140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 rot="2150556">
            <a:off x="612877" y="6646623"/>
            <a:ext cx="144016" cy="7001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316416" y="6638349"/>
            <a:ext cx="216024" cy="71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contenuto 19"/>
          <p:cNvSpPr>
            <a:spLocks noGrp="1"/>
          </p:cNvSpPr>
          <p:nvPr>
            <p:ph idx="1"/>
          </p:nvPr>
        </p:nvSpPr>
        <p:spPr>
          <a:xfrm>
            <a:off x="1331640" y="476672"/>
            <a:ext cx="7092788" cy="5577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 </a:t>
            </a:r>
            <a:r>
              <a:rPr lang="it-IT" sz="1800" dirty="0">
                <a:latin typeface="+mj-lt"/>
              </a:rPr>
              <a:t>"Che cosa c'è di più ovvio dell'aria? Ma guai a non respirarla", questa frase esprime in maniera particolarmente significativa la nostra sbagliata abitudine di considerare tutto normalità, una normalità che poi però viene a mancare. Tuttavia entrare subito in atteggiamento di autodifesa spegnendo tutto senza essere consapevoli di dover prendere delle scelte e abbandonarci alla </a:t>
            </a:r>
            <a:r>
              <a:rPr lang="it-IT" sz="1800" dirty="0" smtClean="0">
                <a:latin typeface="+mj-lt"/>
              </a:rPr>
              <a:t>negatività che </a:t>
            </a:r>
            <a:r>
              <a:rPr lang="it-IT" sz="1800" dirty="0">
                <a:latin typeface="+mj-lt"/>
              </a:rPr>
              <a:t>stiamo vivendo è l'errore più grande che si possa commettere, bisogna bensì essere resilienti ed essere cioè in grado di reagire, affrontare le avversità, superarle e uscirne più forti. C'è, d'altronde, la possibilità che da questa situazione ne esca qualcosa di buono nello scenario tra noi e la politica e come senso del bene comune? Beh forse cominceremo a concepire la politica nel vero senso della parola ossia il bene della polis inteso non solo economicamente ma anche nel momento del dolore. Per quanto riguardano me e come sto vivendo questa complessa fase che ha scombussolato un po' tutto e tutti, devo ammettere che sono molto provato a livello mentale ed è davvero difficile accettare di trovarsi costretti nelle mura di una casa per quanto accogliente, senza poter passare del tempo all'aria aperta, senza poter più incontrare i miei amici e uscire e divertirmi insieme a loro , senza poter più andare in palestra o al parco ad allenarmi , cosa che amo particolarmente e che mi fa star bene con me stesso, niente di tutto ciò è più possibile.</a:t>
            </a:r>
          </a:p>
        </p:txBody>
      </p:sp>
    </p:spTree>
    <p:extLst>
      <p:ext uri="{BB962C8B-B14F-4D97-AF65-F5344CB8AC3E}">
        <p14:creationId xmlns:p14="http://schemas.microsoft.com/office/powerpoint/2010/main" val="1451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alvatore\Desktop\wi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40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con angoli arrotondati sullo stesso lato 8"/>
          <p:cNvSpPr/>
          <p:nvPr/>
        </p:nvSpPr>
        <p:spPr>
          <a:xfrm rot="5400000">
            <a:off x="1632693" y="-313966"/>
            <a:ext cx="6470244" cy="7504397"/>
          </a:xfrm>
          <a:custGeom>
            <a:avLst/>
            <a:gdLst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056138 w 6336704"/>
              <a:gd name="connsiteY8" fmla="*/ 0 h 7488832"/>
              <a:gd name="connsiteX0" fmla="*/ 1056138 w 6336704"/>
              <a:gd name="connsiteY0" fmla="*/ 25608 h 7514440"/>
              <a:gd name="connsiteX1" fmla="*/ 5280566 w 6336704"/>
              <a:gd name="connsiteY1" fmla="*/ 25608 h 7514440"/>
              <a:gd name="connsiteX2" fmla="*/ 6336704 w 6336704"/>
              <a:gd name="connsiteY2" fmla="*/ 1081746 h 7514440"/>
              <a:gd name="connsiteX3" fmla="*/ 6336704 w 6336704"/>
              <a:gd name="connsiteY3" fmla="*/ 7514440 h 7514440"/>
              <a:gd name="connsiteX4" fmla="*/ 6336704 w 6336704"/>
              <a:gd name="connsiteY4" fmla="*/ 7514440 h 7514440"/>
              <a:gd name="connsiteX5" fmla="*/ 0 w 6336704"/>
              <a:gd name="connsiteY5" fmla="*/ 7514440 h 7514440"/>
              <a:gd name="connsiteX6" fmla="*/ 0 w 6336704"/>
              <a:gd name="connsiteY6" fmla="*/ 7514440 h 7514440"/>
              <a:gd name="connsiteX7" fmla="*/ 0 w 6336704"/>
              <a:gd name="connsiteY7" fmla="*/ 1081746 h 7514440"/>
              <a:gd name="connsiteX8" fmla="*/ 116723 w 6336704"/>
              <a:gd name="connsiteY8" fmla="*/ 81142 h 7514440"/>
              <a:gd name="connsiteX9" fmla="*/ 1056138 w 6336704"/>
              <a:gd name="connsiteY9" fmla="*/ 25608 h 7514440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45752 w 6336704"/>
              <a:gd name="connsiteY8" fmla="*/ 113591 h 7488832"/>
              <a:gd name="connsiteX9" fmla="*/ 1056138 w 6336704"/>
              <a:gd name="connsiteY9" fmla="*/ 0 h 7488832"/>
              <a:gd name="connsiteX0" fmla="*/ 1123732 w 6404298"/>
              <a:gd name="connsiteY0" fmla="*/ 523633 h 8012465"/>
              <a:gd name="connsiteX1" fmla="*/ 5348160 w 6404298"/>
              <a:gd name="connsiteY1" fmla="*/ 523633 h 8012465"/>
              <a:gd name="connsiteX2" fmla="*/ 6404298 w 6404298"/>
              <a:gd name="connsiteY2" fmla="*/ 1579771 h 8012465"/>
              <a:gd name="connsiteX3" fmla="*/ 6404298 w 6404298"/>
              <a:gd name="connsiteY3" fmla="*/ 8012465 h 8012465"/>
              <a:gd name="connsiteX4" fmla="*/ 6404298 w 6404298"/>
              <a:gd name="connsiteY4" fmla="*/ 8012465 h 8012465"/>
              <a:gd name="connsiteX5" fmla="*/ 67594 w 6404298"/>
              <a:gd name="connsiteY5" fmla="*/ 8012465 h 8012465"/>
              <a:gd name="connsiteX6" fmla="*/ 67594 w 6404298"/>
              <a:gd name="connsiteY6" fmla="*/ 8012465 h 8012465"/>
              <a:gd name="connsiteX7" fmla="*/ 67594 w 6404298"/>
              <a:gd name="connsiteY7" fmla="*/ 1579771 h 8012465"/>
              <a:gd name="connsiteX8" fmla="*/ 68203 w 6404298"/>
              <a:gd name="connsiteY8" fmla="*/ 27624 h 8012465"/>
              <a:gd name="connsiteX9" fmla="*/ 1123732 w 6404298"/>
              <a:gd name="connsiteY9" fmla="*/ 523633 h 8012465"/>
              <a:gd name="connsiteX0" fmla="*/ 1056138 w 6336704"/>
              <a:gd name="connsiteY0" fmla="*/ 0 h 7488832"/>
              <a:gd name="connsiteX1" fmla="*/ 5280566 w 6336704"/>
              <a:gd name="connsiteY1" fmla="*/ 0 h 7488832"/>
              <a:gd name="connsiteX2" fmla="*/ 6336704 w 6336704"/>
              <a:gd name="connsiteY2" fmla="*/ 1056138 h 7488832"/>
              <a:gd name="connsiteX3" fmla="*/ 6336704 w 6336704"/>
              <a:gd name="connsiteY3" fmla="*/ 7488832 h 7488832"/>
              <a:gd name="connsiteX4" fmla="*/ 6336704 w 6336704"/>
              <a:gd name="connsiteY4" fmla="*/ 7488832 h 7488832"/>
              <a:gd name="connsiteX5" fmla="*/ 0 w 6336704"/>
              <a:gd name="connsiteY5" fmla="*/ 7488832 h 7488832"/>
              <a:gd name="connsiteX6" fmla="*/ 0 w 6336704"/>
              <a:gd name="connsiteY6" fmla="*/ 7488832 h 7488832"/>
              <a:gd name="connsiteX7" fmla="*/ 0 w 6336704"/>
              <a:gd name="connsiteY7" fmla="*/ 1056138 h 7488832"/>
              <a:gd name="connsiteX8" fmla="*/ 189294 w 6336704"/>
              <a:gd name="connsiteY8" fmla="*/ 128106 h 7488832"/>
              <a:gd name="connsiteX9" fmla="*/ 1056138 w 6336704"/>
              <a:gd name="connsiteY9" fmla="*/ 0 h 7488832"/>
              <a:gd name="connsiteX0" fmla="*/ 1101170 w 6381736"/>
              <a:gd name="connsiteY0" fmla="*/ 15565 h 7504397"/>
              <a:gd name="connsiteX1" fmla="*/ 5325598 w 6381736"/>
              <a:gd name="connsiteY1" fmla="*/ 15565 h 7504397"/>
              <a:gd name="connsiteX2" fmla="*/ 6381736 w 6381736"/>
              <a:gd name="connsiteY2" fmla="*/ 1071703 h 7504397"/>
              <a:gd name="connsiteX3" fmla="*/ 6381736 w 6381736"/>
              <a:gd name="connsiteY3" fmla="*/ 7504397 h 7504397"/>
              <a:gd name="connsiteX4" fmla="*/ 6381736 w 6381736"/>
              <a:gd name="connsiteY4" fmla="*/ 7504397 h 7504397"/>
              <a:gd name="connsiteX5" fmla="*/ 45032 w 6381736"/>
              <a:gd name="connsiteY5" fmla="*/ 7504397 h 7504397"/>
              <a:gd name="connsiteX6" fmla="*/ 45032 w 6381736"/>
              <a:gd name="connsiteY6" fmla="*/ 7504397 h 7504397"/>
              <a:gd name="connsiteX7" fmla="*/ 45032 w 6381736"/>
              <a:gd name="connsiteY7" fmla="*/ 1071703 h 7504397"/>
              <a:gd name="connsiteX8" fmla="*/ 74668 w 6381736"/>
              <a:gd name="connsiteY8" fmla="*/ 85614 h 7504397"/>
              <a:gd name="connsiteX9" fmla="*/ 1101170 w 6381736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57537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394241"/>
              <a:gd name="connsiteY0" fmla="*/ 15565 h 7504397"/>
              <a:gd name="connsiteX1" fmla="*/ 5338103 w 6394241"/>
              <a:gd name="connsiteY1" fmla="*/ 15565 h 7504397"/>
              <a:gd name="connsiteX2" fmla="*/ 6394241 w 6394241"/>
              <a:gd name="connsiteY2" fmla="*/ 1071703 h 7504397"/>
              <a:gd name="connsiteX3" fmla="*/ 6394241 w 6394241"/>
              <a:gd name="connsiteY3" fmla="*/ 7504397 h 7504397"/>
              <a:gd name="connsiteX4" fmla="*/ 6394241 w 6394241"/>
              <a:gd name="connsiteY4" fmla="*/ 7504397 h 7504397"/>
              <a:gd name="connsiteX5" fmla="*/ 57537 w 6394241"/>
              <a:gd name="connsiteY5" fmla="*/ 7504397 h 7504397"/>
              <a:gd name="connsiteX6" fmla="*/ 13994 w 6394241"/>
              <a:gd name="connsiteY6" fmla="*/ 7504397 h 7504397"/>
              <a:gd name="connsiteX7" fmla="*/ 13996 w 6394241"/>
              <a:gd name="connsiteY7" fmla="*/ 1071703 h 7504397"/>
              <a:gd name="connsiteX8" fmla="*/ 87173 w 6394241"/>
              <a:gd name="connsiteY8" fmla="*/ 85614 h 7504397"/>
              <a:gd name="connsiteX9" fmla="*/ 1113675 w 6394241"/>
              <a:gd name="connsiteY9" fmla="*/ 15565 h 7504397"/>
              <a:gd name="connsiteX0" fmla="*/ 1113675 w 6434641"/>
              <a:gd name="connsiteY0" fmla="*/ 15565 h 7504397"/>
              <a:gd name="connsiteX1" fmla="*/ 5338103 w 6434641"/>
              <a:gd name="connsiteY1" fmla="*/ 15565 h 7504397"/>
              <a:gd name="connsiteX2" fmla="*/ 6357347 w 6434641"/>
              <a:gd name="connsiteY2" fmla="*/ 100127 h 7504397"/>
              <a:gd name="connsiteX3" fmla="*/ 6394241 w 6434641"/>
              <a:gd name="connsiteY3" fmla="*/ 1071703 h 7504397"/>
              <a:gd name="connsiteX4" fmla="*/ 6394241 w 6434641"/>
              <a:gd name="connsiteY4" fmla="*/ 7504397 h 7504397"/>
              <a:gd name="connsiteX5" fmla="*/ 6394241 w 6434641"/>
              <a:gd name="connsiteY5" fmla="*/ 7504397 h 7504397"/>
              <a:gd name="connsiteX6" fmla="*/ 57537 w 6434641"/>
              <a:gd name="connsiteY6" fmla="*/ 7504397 h 7504397"/>
              <a:gd name="connsiteX7" fmla="*/ 13994 w 6434641"/>
              <a:gd name="connsiteY7" fmla="*/ 7504397 h 7504397"/>
              <a:gd name="connsiteX8" fmla="*/ 13996 w 6434641"/>
              <a:gd name="connsiteY8" fmla="*/ 1071703 h 7504397"/>
              <a:gd name="connsiteX9" fmla="*/ 87173 w 6434641"/>
              <a:gd name="connsiteY9" fmla="*/ 85614 h 7504397"/>
              <a:gd name="connsiteX10" fmla="*/ 1113675 w 6434641"/>
              <a:gd name="connsiteY10" fmla="*/ 15565 h 7504397"/>
              <a:gd name="connsiteX0" fmla="*/ 1113675 w 6466813"/>
              <a:gd name="connsiteY0" fmla="*/ 15565 h 7504397"/>
              <a:gd name="connsiteX1" fmla="*/ 5338103 w 6466813"/>
              <a:gd name="connsiteY1" fmla="*/ 15565 h 7504397"/>
              <a:gd name="connsiteX2" fmla="*/ 6357347 w 6466813"/>
              <a:gd name="connsiteY2" fmla="*/ 100127 h 7504397"/>
              <a:gd name="connsiteX3" fmla="*/ 6466813 w 6466813"/>
              <a:gd name="connsiteY3" fmla="*/ 1071703 h 7504397"/>
              <a:gd name="connsiteX4" fmla="*/ 6394241 w 6466813"/>
              <a:gd name="connsiteY4" fmla="*/ 7504397 h 7504397"/>
              <a:gd name="connsiteX5" fmla="*/ 6394241 w 6466813"/>
              <a:gd name="connsiteY5" fmla="*/ 7504397 h 7504397"/>
              <a:gd name="connsiteX6" fmla="*/ 57537 w 6466813"/>
              <a:gd name="connsiteY6" fmla="*/ 7504397 h 7504397"/>
              <a:gd name="connsiteX7" fmla="*/ 13994 w 6466813"/>
              <a:gd name="connsiteY7" fmla="*/ 7504397 h 7504397"/>
              <a:gd name="connsiteX8" fmla="*/ 13996 w 6466813"/>
              <a:gd name="connsiteY8" fmla="*/ 1071703 h 7504397"/>
              <a:gd name="connsiteX9" fmla="*/ 87173 w 6466813"/>
              <a:gd name="connsiteY9" fmla="*/ 85614 h 7504397"/>
              <a:gd name="connsiteX10" fmla="*/ 1113675 w 6466813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394241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  <a:gd name="connsiteX0" fmla="*/ 1113675 w 6470244"/>
              <a:gd name="connsiteY0" fmla="*/ 15565 h 7504397"/>
              <a:gd name="connsiteX1" fmla="*/ 5338103 w 6470244"/>
              <a:gd name="connsiteY1" fmla="*/ 15565 h 7504397"/>
              <a:gd name="connsiteX2" fmla="*/ 6357347 w 6470244"/>
              <a:gd name="connsiteY2" fmla="*/ 100127 h 7504397"/>
              <a:gd name="connsiteX3" fmla="*/ 6466813 w 6470244"/>
              <a:gd name="connsiteY3" fmla="*/ 1071703 h 7504397"/>
              <a:gd name="connsiteX4" fmla="*/ 6394241 w 6470244"/>
              <a:gd name="connsiteY4" fmla="*/ 7504397 h 7504397"/>
              <a:gd name="connsiteX5" fmla="*/ 6466812 w 6470244"/>
              <a:gd name="connsiteY5" fmla="*/ 7504397 h 7504397"/>
              <a:gd name="connsiteX6" fmla="*/ 57537 w 6470244"/>
              <a:gd name="connsiteY6" fmla="*/ 7504397 h 7504397"/>
              <a:gd name="connsiteX7" fmla="*/ 13994 w 6470244"/>
              <a:gd name="connsiteY7" fmla="*/ 7504397 h 7504397"/>
              <a:gd name="connsiteX8" fmla="*/ 13996 w 6470244"/>
              <a:gd name="connsiteY8" fmla="*/ 1071703 h 7504397"/>
              <a:gd name="connsiteX9" fmla="*/ 87173 w 6470244"/>
              <a:gd name="connsiteY9" fmla="*/ 85614 h 7504397"/>
              <a:gd name="connsiteX10" fmla="*/ 1113675 w 6470244"/>
              <a:gd name="connsiteY10" fmla="*/ 15565 h 75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0244" h="7504397">
                <a:moveTo>
                  <a:pt x="1113675" y="15565"/>
                </a:moveTo>
                <a:lnTo>
                  <a:pt x="5338103" y="15565"/>
                </a:lnTo>
                <a:cubicBezTo>
                  <a:pt x="6170925" y="68364"/>
                  <a:pt x="6181324" y="-75896"/>
                  <a:pt x="6357347" y="100127"/>
                </a:cubicBezTo>
                <a:cubicBezTo>
                  <a:pt x="6533370" y="276150"/>
                  <a:pt x="6419540" y="-123637"/>
                  <a:pt x="6466813" y="1071703"/>
                </a:cubicBezTo>
                <a:cubicBezTo>
                  <a:pt x="6486165" y="3215934"/>
                  <a:pt x="6418432" y="5360166"/>
                  <a:pt x="6394241" y="7504397"/>
                </a:cubicBezTo>
                <a:lnTo>
                  <a:pt x="6466812" y="7504397"/>
                </a:lnTo>
                <a:lnTo>
                  <a:pt x="57537" y="7504397"/>
                </a:lnTo>
                <a:lnTo>
                  <a:pt x="13994" y="7504397"/>
                </a:lnTo>
                <a:cubicBezTo>
                  <a:pt x="13995" y="5360166"/>
                  <a:pt x="13995" y="3215934"/>
                  <a:pt x="13996" y="1071703"/>
                </a:cubicBezTo>
                <a:cubicBezTo>
                  <a:pt x="64898" y="-123637"/>
                  <a:pt x="-88850" y="261637"/>
                  <a:pt x="87173" y="85614"/>
                </a:cubicBezTo>
                <a:cubicBezTo>
                  <a:pt x="263196" y="-90409"/>
                  <a:pt x="284482" y="68364"/>
                  <a:pt x="1113675" y="155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flipV="1">
            <a:off x="1115616" y="69619"/>
            <a:ext cx="792088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99592" y="6673355"/>
            <a:ext cx="1656184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15616" y="6148115"/>
            <a:ext cx="3888432" cy="525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83568" y="6639348"/>
            <a:ext cx="7776864" cy="140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 rot="2150556">
            <a:off x="612877" y="6646623"/>
            <a:ext cx="144016" cy="7001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316416" y="6638349"/>
            <a:ext cx="216024" cy="71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contenuto 19"/>
          <p:cNvSpPr>
            <a:spLocks noGrp="1"/>
          </p:cNvSpPr>
          <p:nvPr>
            <p:ph idx="1"/>
          </p:nvPr>
        </p:nvSpPr>
        <p:spPr>
          <a:xfrm>
            <a:off x="1401035" y="404664"/>
            <a:ext cx="6915381" cy="5743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dirty="0">
                <a:latin typeface="+mj-lt"/>
              </a:rPr>
              <a:t>Poi però penso alle persone che hanno contratto questo dannato virus, alle persone che soffrono negli ospedali con difficoltà respiratorie e tenute in vita da macchinari, ai medici che stanno lavorando senza stop per assistere i malati e salvare vite umane, alle persone che hanno perso i loro cari e alle vittime stesse, e mi ritrovo qui in casa sentendomi fortunato a non aver scontato ancora il peggio di ciò a cui nessuno può ritenersi immune. Trascorro le giornate studiando, allenandomi a casa per quanto possibile, guardando serie tv, chattando con i miei amici, perdendo tempo sui vari social e ahimè mangiando come fosse un passatempo. Ciò che mi sento di dire e di cui mi sono reso conto è che non bisogna mai dare nulla per scontato, che è sbagliato pensare che tutto ci sia dovuto e che sarà per sempre, perché siamo oggetto di qualcosa di più grande di noi, forse la natura stessa, e prima o poi arriva qualcosa che fa crollare ogni nostra certezza.</a:t>
            </a:r>
          </a:p>
        </p:txBody>
      </p:sp>
    </p:spTree>
    <p:extLst>
      <p:ext uri="{BB962C8B-B14F-4D97-AF65-F5344CB8AC3E}">
        <p14:creationId xmlns:p14="http://schemas.microsoft.com/office/powerpoint/2010/main" val="7313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1265</Words>
  <Application>Microsoft Office PowerPoint</Application>
  <PresentationFormat>Presentazione su schermo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Berlin Sans FB</vt:lpstr>
      <vt:lpstr>Berlin Sans FB Demi</vt:lpstr>
      <vt:lpstr>Bradley Hand ITC</vt:lpstr>
      <vt:lpstr>Calibri</vt:lpstr>
      <vt:lpstr>Tema di Office</vt:lpstr>
      <vt:lpstr>COVID-19</vt:lpstr>
      <vt:lpstr>L’OMS  dichiara il coronavirus  PANDEMIA Riempire di senso il tempo del coronavirus</vt:lpstr>
      <vt:lpstr> OMS</vt:lpstr>
      <vt:lpstr>“UN NUOVO VIRUS CHE SI DIFFONDE IN TUTTO IL MONDO E CONTRO IL QUALE LA MAGGIORANZA DEGLI UOMINI NON HA DIFESE IMMUNITARIE”. QUESTA È LA DEFINIZIONE DI PANDEMIA SECONDO L’ORGANIZZAZIONE MONDIALE DELLA SALUTE. NON PIÙ UN'EPIDEMIA CONFINATA AD ALCUNI TERRITORI, MA DIFFUSA IN TUTTO IL PIANETA</vt:lpstr>
      <vt:lpstr>ATTUALMENTE IN ITALIA SI CONTANO 128.948 CONTAGIATI: 15.887 DECEDUTI E 21.815 GUARITI. LA REGIONE CHE VIVE LA SITUAZIONE PIÚ GRAVE SEMBRA RIMANERE LA LOMBARDIA</vt:lpstr>
      <vt:lpstr>Il nuovo anno è iniziato in maniera piuttosto tragica. Il covid-19 si è scaraventato su di noi improvvisamente seminando panico e facendoci dire addio a tutti i nostri piani, persino alla nostra preziosa, un tempo forse banale, quotidianità. Da un giorno all'altro siamo passati dalla piena libertà alla più dura delle restrizioni da rispettare: dobbiamo rimanere in casa per un periodo di tempo molto prolungato il cui termine è tuttora incerto. Ci è stato vietato di uscire se non per fare la spesa e portare il proprio cane a fare i bisogni, o comunque faccende strettamente necessarie, altrimenti si viene multati o arrestati dalle guardie che perlustrano la città per controllare l'effettivo rispetto dei decreti emanati, ma se non altro ne va innanzitutto del nostro star bene. Inoltre è stata adottata la chiusura obbligatoria delle scuole e di tutte le attività ad eccezione di quelle di primaria importanza, causando enormi danni anche all'economia e portando alla disperazione molte famiglie che hanno perso il lavoro e si sono ritrovate senza neppure qualcosa da mangiare.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Salvatore</dc:creator>
  <cp:lastModifiedBy>Giacomo</cp:lastModifiedBy>
  <cp:revision>36</cp:revision>
  <dcterms:created xsi:type="dcterms:W3CDTF">2020-04-04T16:55:03Z</dcterms:created>
  <dcterms:modified xsi:type="dcterms:W3CDTF">2020-07-01T15:02:53Z</dcterms:modified>
</cp:coreProperties>
</file>